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72.jpg" ContentType="image/jpg"/>
  <Override PartName="/ppt/media/image74.jpg" ContentType="image/jpg"/>
  <Override PartName="/ppt/media/image76.jpg" ContentType="image/jpg"/>
  <Override PartName="/ppt/media/image78.jpg" ContentType="image/jpg"/>
  <Override PartName="/ppt/media/image79.jpg" ContentType="image/jpg"/>
  <Override PartName="/ppt/media/image8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930" autoAdjust="0"/>
  </p:normalViewPr>
  <p:slideViewPr>
    <p:cSldViewPr snapToGrid="0">
      <p:cViewPr varScale="1">
        <p:scale>
          <a:sx n="74" d="100"/>
          <a:sy n="74" d="100"/>
        </p:scale>
        <p:origin x="9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F92A4-B534-4BF9-B66E-EC29974FE36E}"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s-ES"/>
        </a:p>
      </dgm:t>
    </dgm:pt>
    <dgm:pt modelId="{52ABD7EE-DF43-478D-855D-C0F359D2DA0A}">
      <dgm:prSet phldrT="[Texto]"/>
      <dgm:spPr/>
      <dgm:t>
        <a:bodyPr/>
        <a:lstStyle/>
        <a:p>
          <a:r>
            <a:rPr lang="es-CO" b="0" spc="-20" dirty="0">
              <a:latin typeface="Calibri"/>
              <a:cs typeface="Calibri"/>
            </a:rPr>
            <a:t>Para</a:t>
          </a:r>
          <a:r>
            <a:rPr lang="es-CO" b="0" spc="275" dirty="0">
              <a:latin typeface="Calibri"/>
              <a:cs typeface="Calibri"/>
            </a:rPr>
            <a:t> </a:t>
          </a:r>
          <a:r>
            <a:rPr lang="es-CO" b="0" spc="-5" dirty="0">
              <a:latin typeface="Calibri"/>
              <a:cs typeface="Calibri"/>
            </a:rPr>
            <a:t>localizar la </a:t>
          </a:r>
          <a:r>
            <a:rPr lang="es-CO" b="0" spc="-10" dirty="0">
              <a:latin typeface="Calibri"/>
              <a:cs typeface="Calibri"/>
            </a:rPr>
            <a:t>vena </a:t>
          </a:r>
          <a:r>
            <a:rPr lang="es-CO" b="0" spc="-5" dirty="0">
              <a:latin typeface="Calibri"/>
              <a:cs typeface="Calibri"/>
            </a:rPr>
            <a:t>adecuada, busque una posición </a:t>
          </a:r>
          <a:r>
            <a:rPr lang="es-CO" b="0" spc="-10" dirty="0">
              <a:latin typeface="Calibri"/>
              <a:cs typeface="Calibri"/>
            </a:rPr>
            <a:t>cómoda para el  paciente </a:t>
          </a:r>
          <a:r>
            <a:rPr lang="es-CO" b="0" spc="-5" dirty="0">
              <a:latin typeface="Calibri"/>
              <a:cs typeface="Calibri"/>
            </a:rPr>
            <a:t>y donde </a:t>
          </a:r>
          <a:r>
            <a:rPr lang="es-CO" b="0" spc="-20" dirty="0">
              <a:latin typeface="Calibri"/>
              <a:cs typeface="Calibri"/>
            </a:rPr>
            <a:t>haya </a:t>
          </a:r>
          <a:r>
            <a:rPr lang="es-CO" b="0" spc="-5" dirty="0">
              <a:latin typeface="Calibri"/>
              <a:cs typeface="Calibri"/>
            </a:rPr>
            <a:t>iluminación, luego </a:t>
          </a:r>
          <a:r>
            <a:rPr lang="es-CO" b="0" spc="-10" dirty="0">
              <a:latin typeface="Calibri"/>
              <a:cs typeface="Calibri"/>
            </a:rPr>
            <a:t>coloque </a:t>
          </a:r>
          <a:r>
            <a:rPr lang="es-CO" b="0" spc="-5" dirty="0">
              <a:latin typeface="Calibri"/>
              <a:cs typeface="Calibri"/>
            </a:rPr>
            <a:t>el </a:t>
          </a:r>
          <a:r>
            <a:rPr lang="es-CO" b="0" spc="-10" dirty="0">
              <a:latin typeface="Calibri"/>
              <a:cs typeface="Calibri"/>
            </a:rPr>
            <a:t>torniquete </a:t>
          </a:r>
          <a:r>
            <a:rPr lang="es-CO" b="0" spc="-5" dirty="0">
              <a:latin typeface="Calibri"/>
              <a:cs typeface="Calibri"/>
            </a:rPr>
            <a:t>de </a:t>
          </a:r>
          <a:r>
            <a:rPr lang="es-CO" b="0" spc="-10" dirty="0">
              <a:latin typeface="Calibri"/>
              <a:cs typeface="Calibri"/>
            </a:rPr>
            <a:t>cuatro  </a:t>
          </a:r>
          <a:r>
            <a:rPr lang="es-CO" b="0" spc="-5" dirty="0">
              <a:latin typeface="Calibri"/>
              <a:cs typeface="Calibri"/>
            </a:rPr>
            <a:t>dedos por </a:t>
          </a:r>
          <a:r>
            <a:rPr lang="es-CO" b="0" spc="-10" dirty="0">
              <a:latin typeface="Calibri"/>
              <a:cs typeface="Calibri"/>
            </a:rPr>
            <a:t>encima </a:t>
          </a:r>
          <a:r>
            <a:rPr lang="es-CO" b="0" spc="-5" dirty="0">
              <a:latin typeface="Calibri"/>
              <a:cs typeface="Calibri"/>
            </a:rPr>
            <a:t>del sitio de</a:t>
          </a:r>
          <a:r>
            <a:rPr lang="es-CO" b="0" spc="20" dirty="0">
              <a:latin typeface="Calibri"/>
              <a:cs typeface="Calibri"/>
            </a:rPr>
            <a:t> </a:t>
          </a:r>
          <a:r>
            <a:rPr lang="es-CO" b="0" spc="-5" dirty="0">
              <a:latin typeface="Calibri"/>
              <a:cs typeface="Calibri"/>
            </a:rPr>
            <a:t>punción.</a:t>
          </a:r>
          <a:endParaRPr lang="es-ES" b="0" dirty="0"/>
        </a:p>
      </dgm:t>
    </dgm:pt>
    <dgm:pt modelId="{F07B4BB9-F90B-4B3C-A9A3-196BB884E253}" type="parTrans" cxnId="{C8E70C1F-2E1A-4ADA-BA2A-A01A1FC19347}">
      <dgm:prSet/>
      <dgm:spPr/>
      <dgm:t>
        <a:bodyPr/>
        <a:lstStyle/>
        <a:p>
          <a:endParaRPr lang="es-ES"/>
        </a:p>
      </dgm:t>
    </dgm:pt>
    <dgm:pt modelId="{CD8B20F8-A42D-4FC5-8CE7-DD19852E5C8E}" type="sibTrans" cxnId="{C8E70C1F-2E1A-4ADA-BA2A-A01A1FC19347}">
      <dgm:prSet/>
      <dgm:spPr/>
      <dgm:t>
        <a:bodyPr/>
        <a:lstStyle/>
        <a:p>
          <a:endParaRPr lang="es-ES"/>
        </a:p>
      </dgm:t>
    </dgm:pt>
    <dgm:pt modelId="{4EA8A845-F837-4017-A083-D8C3B6ECB6B7}">
      <dgm:prSet phldrT="[Texto]"/>
      <dgm:spPr/>
      <dgm:t>
        <a:bodyPr/>
        <a:lstStyle/>
        <a:p>
          <a:r>
            <a:rPr lang="es-CO" b="0" spc="-5" dirty="0">
              <a:latin typeface="Calibri"/>
              <a:cs typeface="Calibri"/>
            </a:rPr>
            <a:t>Limpiar del </a:t>
          </a:r>
          <a:r>
            <a:rPr lang="es-CO" b="0" spc="-10" dirty="0">
              <a:latin typeface="Calibri"/>
              <a:cs typeface="Calibri"/>
            </a:rPr>
            <a:t>centro </a:t>
          </a:r>
          <a:r>
            <a:rPr lang="es-CO" b="0" spc="-5" dirty="0">
              <a:latin typeface="Calibri"/>
              <a:cs typeface="Calibri"/>
            </a:rPr>
            <a:t>hacia la periferia </a:t>
          </a:r>
          <a:r>
            <a:rPr lang="es-CO" b="0" spc="-10" dirty="0">
              <a:latin typeface="Calibri"/>
              <a:cs typeface="Calibri"/>
            </a:rPr>
            <a:t>con </a:t>
          </a:r>
          <a:r>
            <a:rPr lang="es-CO" b="0" spc="-5" dirty="0">
              <a:latin typeface="Calibri"/>
              <a:cs typeface="Calibri"/>
            </a:rPr>
            <a:t>alcohol antiséptico al 70% más o  </a:t>
          </a:r>
          <a:r>
            <a:rPr lang="es-CO" b="0" spc="-10" dirty="0">
              <a:latin typeface="Calibri"/>
              <a:cs typeface="Calibri"/>
            </a:rPr>
            <a:t>menos </a:t>
          </a:r>
          <a:r>
            <a:rPr lang="es-CO" b="0" spc="-5" dirty="0">
              <a:latin typeface="Calibri"/>
              <a:cs typeface="Calibri"/>
            </a:rPr>
            <a:t>de 15 a 20 cm del </a:t>
          </a:r>
          <a:r>
            <a:rPr lang="es-CO" b="0" dirty="0">
              <a:latin typeface="Calibri"/>
              <a:cs typeface="Calibri"/>
            </a:rPr>
            <a:t>sitio </a:t>
          </a:r>
          <a:r>
            <a:rPr lang="es-CO" b="0" spc="-5" dirty="0">
              <a:latin typeface="Calibri"/>
              <a:cs typeface="Calibri"/>
            </a:rPr>
            <a:t>de inserción por </a:t>
          </a:r>
          <a:r>
            <a:rPr lang="es-CO" b="0" spc="-10" dirty="0">
              <a:latin typeface="Calibri"/>
              <a:cs typeface="Calibri"/>
            </a:rPr>
            <a:t>tres veces </a:t>
          </a:r>
          <a:r>
            <a:rPr lang="es-CO" b="0" spc="-5" dirty="0">
              <a:latin typeface="Calibri"/>
              <a:cs typeface="Calibri"/>
            </a:rPr>
            <a:t>con </a:t>
          </a:r>
          <a:r>
            <a:rPr lang="es-CO" b="0" spc="-15" dirty="0">
              <a:latin typeface="Calibri"/>
              <a:cs typeface="Calibri"/>
            </a:rPr>
            <a:t>gasa  diferente </a:t>
          </a:r>
          <a:r>
            <a:rPr lang="es-CO" b="0" spc="-10" dirty="0">
              <a:latin typeface="Calibri"/>
              <a:cs typeface="Calibri"/>
            </a:rPr>
            <a:t>para </a:t>
          </a:r>
          <a:r>
            <a:rPr lang="es-CO" b="0" spc="-5" dirty="0">
              <a:latin typeface="Calibri"/>
              <a:cs typeface="Calibri"/>
            </a:rPr>
            <a:t>la antisepsia de la piel y </a:t>
          </a:r>
          <a:r>
            <a:rPr lang="es-CO" b="0" spc="-10" dirty="0">
              <a:latin typeface="Calibri"/>
              <a:cs typeface="Calibri"/>
            </a:rPr>
            <a:t>esperar </a:t>
          </a:r>
          <a:r>
            <a:rPr lang="es-CO" b="0" spc="-5" dirty="0">
              <a:latin typeface="Calibri"/>
              <a:cs typeface="Calibri"/>
            </a:rPr>
            <a:t>que </a:t>
          </a:r>
          <a:r>
            <a:rPr lang="es-CO" b="0" spc="-10" dirty="0">
              <a:latin typeface="Calibri"/>
              <a:cs typeface="Calibri"/>
            </a:rPr>
            <a:t>tome contacto con la  </a:t>
          </a:r>
          <a:r>
            <a:rPr lang="es-CO" b="0" spc="-5" dirty="0">
              <a:latin typeface="Calibri"/>
              <a:cs typeface="Calibri"/>
            </a:rPr>
            <a:t>piel al </a:t>
          </a:r>
          <a:r>
            <a:rPr lang="es-CO" b="0" spc="-10" dirty="0">
              <a:latin typeface="Calibri"/>
              <a:cs typeface="Calibri"/>
            </a:rPr>
            <a:t>menos </a:t>
          </a:r>
          <a:r>
            <a:rPr lang="es-CO" b="0" spc="-5" dirty="0">
              <a:latin typeface="Calibri"/>
              <a:cs typeface="Calibri"/>
            </a:rPr>
            <a:t>30 segundos </a:t>
          </a:r>
          <a:r>
            <a:rPr lang="es-CO" b="0" spc="-10" dirty="0">
              <a:latin typeface="Calibri"/>
              <a:cs typeface="Calibri"/>
            </a:rPr>
            <a:t>antes </a:t>
          </a:r>
          <a:r>
            <a:rPr lang="es-CO" b="0" spc="-5" dirty="0">
              <a:latin typeface="Calibri"/>
              <a:cs typeface="Calibri"/>
            </a:rPr>
            <a:t>de </a:t>
          </a:r>
          <a:r>
            <a:rPr lang="es-CO" b="0" spc="-10" dirty="0">
              <a:latin typeface="Calibri"/>
              <a:cs typeface="Calibri"/>
            </a:rPr>
            <a:t>insertar </a:t>
          </a:r>
          <a:r>
            <a:rPr lang="es-CO" b="0" spc="-5" dirty="0">
              <a:latin typeface="Calibri"/>
              <a:cs typeface="Calibri"/>
            </a:rPr>
            <a:t>el</a:t>
          </a:r>
          <a:r>
            <a:rPr lang="es-CO" b="0" spc="45" dirty="0">
              <a:latin typeface="Calibri"/>
              <a:cs typeface="Calibri"/>
            </a:rPr>
            <a:t> </a:t>
          </a:r>
          <a:r>
            <a:rPr lang="es-CO" b="0" spc="-15" dirty="0">
              <a:latin typeface="Calibri"/>
              <a:cs typeface="Calibri"/>
            </a:rPr>
            <a:t>catéter</a:t>
          </a:r>
          <a:endParaRPr lang="es-ES" b="0" dirty="0"/>
        </a:p>
      </dgm:t>
    </dgm:pt>
    <dgm:pt modelId="{21408343-5243-42AD-835F-82BF64C85AFF}" type="parTrans" cxnId="{78BF58C5-EA18-45E4-9A08-29EA80FE5953}">
      <dgm:prSet/>
      <dgm:spPr/>
      <dgm:t>
        <a:bodyPr/>
        <a:lstStyle/>
        <a:p>
          <a:endParaRPr lang="es-ES"/>
        </a:p>
      </dgm:t>
    </dgm:pt>
    <dgm:pt modelId="{DA01045C-C257-40C9-910C-D5407D94D388}" type="sibTrans" cxnId="{78BF58C5-EA18-45E4-9A08-29EA80FE5953}">
      <dgm:prSet/>
      <dgm:spPr/>
      <dgm:t>
        <a:bodyPr/>
        <a:lstStyle/>
        <a:p>
          <a:endParaRPr lang="es-ES"/>
        </a:p>
      </dgm:t>
    </dgm:pt>
    <dgm:pt modelId="{D6BEF73A-8DE0-446A-A209-DAE16DC45540}">
      <dgm:prSet phldrT="[Texto]"/>
      <dgm:spPr/>
      <dgm:t>
        <a:bodyPr/>
        <a:lstStyle/>
        <a:p>
          <a:r>
            <a:rPr lang="es-CO" b="0" spc="-5" dirty="0">
              <a:latin typeface="Calibri"/>
              <a:cs typeface="Calibri"/>
            </a:rPr>
            <a:t>Estabilice la </a:t>
          </a:r>
          <a:r>
            <a:rPr lang="es-CO" b="0" spc="-10" dirty="0">
              <a:latin typeface="Calibri"/>
              <a:cs typeface="Calibri"/>
            </a:rPr>
            <a:t>vena manteniendo </a:t>
          </a:r>
          <a:r>
            <a:rPr lang="es-CO" b="0" spc="-5" dirty="0">
              <a:latin typeface="Calibri"/>
              <a:cs typeface="Calibri"/>
            </a:rPr>
            <a:t>la piel </a:t>
          </a:r>
          <a:r>
            <a:rPr lang="es-CO" b="0" spc="-10" dirty="0">
              <a:latin typeface="Calibri"/>
              <a:cs typeface="Calibri"/>
            </a:rPr>
            <a:t>tensa </a:t>
          </a:r>
          <a:r>
            <a:rPr lang="es-CO" b="0" spc="-5" dirty="0">
              <a:latin typeface="Calibri"/>
              <a:cs typeface="Calibri"/>
            </a:rPr>
            <a:t>en sentido </a:t>
          </a:r>
          <a:r>
            <a:rPr lang="es-CO" b="0" spc="-10" dirty="0">
              <a:latin typeface="Calibri"/>
              <a:cs typeface="Calibri"/>
            </a:rPr>
            <a:t>contrario </a:t>
          </a:r>
          <a:r>
            <a:rPr lang="es-CO" b="0" spc="-5" dirty="0">
              <a:latin typeface="Calibri"/>
              <a:cs typeface="Calibri"/>
            </a:rPr>
            <a:t>a la  dirección de la punción, con el fin de </a:t>
          </a:r>
          <a:r>
            <a:rPr lang="es-CO" b="0" spc="-10" dirty="0">
              <a:latin typeface="Calibri"/>
              <a:cs typeface="Calibri"/>
            </a:rPr>
            <a:t>lograr </a:t>
          </a:r>
          <a:r>
            <a:rPr lang="es-CO" b="0" spc="-5" dirty="0">
              <a:latin typeface="Calibri"/>
              <a:cs typeface="Calibri"/>
            </a:rPr>
            <a:t>la colocación </a:t>
          </a:r>
          <a:r>
            <a:rPr lang="es-CO" b="0" spc="-10" dirty="0" err="1">
              <a:latin typeface="Calibri"/>
              <a:cs typeface="Calibri"/>
            </a:rPr>
            <a:t>atraumática</a:t>
          </a:r>
          <a:r>
            <a:rPr lang="es-CO" b="0" spc="-10" dirty="0">
              <a:latin typeface="Calibri"/>
              <a:cs typeface="Calibri"/>
            </a:rPr>
            <a:t> del  </a:t>
          </a:r>
          <a:r>
            <a:rPr lang="es-CO" b="0" spc="-30" dirty="0">
              <a:latin typeface="Calibri"/>
              <a:cs typeface="Calibri"/>
            </a:rPr>
            <a:t>catéter.</a:t>
          </a:r>
          <a:endParaRPr lang="es-ES" b="0" dirty="0"/>
        </a:p>
      </dgm:t>
    </dgm:pt>
    <dgm:pt modelId="{F1B43D57-EDD9-4DA9-AE8F-5207583A2703}" type="parTrans" cxnId="{48193B60-4190-4842-96E0-B65705AE9778}">
      <dgm:prSet/>
      <dgm:spPr/>
      <dgm:t>
        <a:bodyPr/>
        <a:lstStyle/>
        <a:p>
          <a:endParaRPr lang="es-ES"/>
        </a:p>
      </dgm:t>
    </dgm:pt>
    <dgm:pt modelId="{71C554FF-F6F8-41E0-985F-575BD5A50F5C}" type="sibTrans" cxnId="{48193B60-4190-4842-96E0-B65705AE9778}">
      <dgm:prSet/>
      <dgm:spPr/>
      <dgm:t>
        <a:bodyPr/>
        <a:lstStyle/>
        <a:p>
          <a:endParaRPr lang="es-ES"/>
        </a:p>
      </dgm:t>
    </dgm:pt>
    <dgm:pt modelId="{E75D55F1-CE09-426C-B3DB-96B77749CD39}">
      <dgm:prSet phldrT="[Texto]"/>
      <dgm:spPr/>
      <dgm:t>
        <a:bodyPr/>
        <a:lstStyle/>
        <a:p>
          <a:r>
            <a:rPr lang="es-CO" b="0" spc="-5" dirty="0">
              <a:latin typeface="Calibri"/>
              <a:cs typeface="Calibri"/>
            </a:rPr>
            <a:t>Un </a:t>
          </a:r>
          <a:r>
            <a:rPr lang="es-CO" b="0" spc="-15" dirty="0">
              <a:latin typeface="Calibri"/>
              <a:cs typeface="Calibri"/>
            </a:rPr>
            <a:t>catéter </a:t>
          </a:r>
          <a:r>
            <a:rPr lang="es-CO" b="0" spc="-10" dirty="0">
              <a:latin typeface="Calibri"/>
              <a:cs typeface="Calibri"/>
            </a:rPr>
            <a:t>permite </a:t>
          </a:r>
          <a:r>
            <a:rPr lang="es-CO" b="0" spc="-5" dirty="0">
              <a:latin typeface="Calibri"/>
              <a:cs typeface="Calibri"/>
            </a:rPr>
            <a:t>solo una punción, si se </a:t>
          </a:r>
          <a:r>
            <a:rPr lang="es-CO" b="0" spc="-10" dirty="0">
              <a:latin typeface="Calibri"/>
              <a:cs typeface="Calibri"/>
            </a:rPr>
            <a:t>fracasa </a:t>
          </a:r>
          <a:r>
            <a:rPr lang="es-CO" b="0" spc="-5" dirty="0">
              <a:latin typeface="Calibri"/>
              <a:cs typeface="Calibri"/>
            </a:rPr>
            <a:t>la </a:t>
          </a:r>
          <a:r>
            <a:rPr lang="es-CO" b="0" spc="-10" dirty="0">
              <a:latin typeface="Calibri"/>
              <a:cs typeface="Calibri"/>
            </a:rPr>
            <a:t>cateterización es  </a:t>
          </a:r>
          <a:r>
            <a:rPr lang="es-CO" b="0" spc="-5" dirty="0">
              <a:latin typeface="Calibri"/>
              <a:cs typeface="Calibri"/>
            </a:rPr>
            <a:t>necesario cambiar </a:t>
          </a:r>
          <a:r>
            <a:rPr lang="es-CO" b="0" spc="-10" dirty="0">
              <a:latin typeface="Calibri"/>
              <a:cs typeface="Calibri"/>
            </a:rPr>
            <a:t>el </a:t>
          </a:r>
          <a:r>
            <a:rPr lang="es-CO" b="0" dirty="0">
              <a:latin typeface="Calibri"/>
              <a:cs typeface="Calibri"/>
            </a:rPr>
            <a:t>sitio </a:t>
          </a:r>
          <a:r>
            <a:rPr lang="es-CO" b="0" spc="-5" dirty="0">
              <a:latin typeface="Calibri"/>
              <a:cs typeface="Calibri"/>
            </a:rPr>
            <a:t>de punción. No se debe puncionar en </a:t>
          </a:r>
          <a:r>
            <a:rPr lang="es-CO" b="0" spc="-10" dirty="0">
              <a:latin typeface="Calibri"/>
              <a:cs typeface="Calibri"/>
            </a:rPr>
            <a:t>otro </a:t>
          </a:r>
          <a:r>
            <a:rPr lang="es-CO" b="0" dirty="0">
              <a:latin typeface="Calibri"/>
              <a:cs typeface="Calibri"/>
            </a:rPr>
            <a:t>sitio  </a:t>
          </a:r>
          <a:r>
            <a:rPr lang="es-CO" b="0" spc="-5" dirty="0">
              <a:latin typeface="Calibri"/>
              <a:cs typeface="Calibri"/>
            </a:rPr>
            <a:t>con el mismo </a:t>
          </a:r>
          <a:r>
            <a:rPr lang="es-CO" b="0" spc="-30" dirty="0">
              <a:latin typeface="Calibri"/>
              <a:cs typeface="Calibri"/>
            </a:rPr>
            <a:t>catéter.</a:t>
          </a:r>
          <a:endParaRPr lang="es-ES" b="0" dirty="0"/>
        </a:p>
      </dgm:t>
    </dgm:pt>
    <dgm:pt modelId="{12E1248C-F8B7-4477-9AF0-4FD9D058B6FD}" type="parTrans" cxnId="{32930A52-B806-4036-B5F8-927535E9194D}">
      <dgm:prSet/>
      <dgm:spPr/>
      <dgm:t>
        <a:bodyPr/>
        <a:lstStyle/>
        <a:p>
          <a:endParaRPr lang="es-ES"/>
        </a:p>
      </dgm:t>
    </dgm:pt>
    <dgm:pt modelId="{9F4E2CFA-34A4-4FF5-9874-BB60F7D044F3}" type="sibTrans" cxnId="{32930A52-B806-4036-B5F8-927535E9194D}">
      <dgm:prSet/>
      <dgm:spPr/>
      <dgm:t>
        <a:bodyPr/>
        <a:lstStyle/>
        <a:p>
          <a:endParaRPr lang="es-ES"/>
        </a:p>
      </dgm:t>
    </dgm:pt>
    <dgm:pt modelId="{6D33240F-2723-48EF-8994-ED937E271F7D}" type="pres">
      <dgm:prSet presAssocID="{5A9F92A4-B534-4BF9-B66E-EC29974FE36E}" presName="Name0" presStyleCnt="0">
        <dgm:presLayoutVars>
          <dgm:dir/>
          <dgm:resizeHandles val="exact"/>
        </dgm:presLayoutVars>
      </dgm:prSet>
      <dgm:spPr/>
    </dgm:pt>
    <dgm:pt modelId="{C56EDD03-61FE-48AE-BA32-3B7759E2B698}" type="pres">
      <dgm:prSet presAssocID="{5A9F92A4-B534-4BF9-B66E-EC29974FE36E}" presName="fgShape" presStyleLbl="fgShp" presStyleIdx="0" presStyleCnt="1"/>
      <dgm:spPr/>
    </dgm:pt>
    <dgm:pt modelId="{FECD3A20-2107-4FC6-8E05-C9D48BFE1A8E}" type="pres">
      <dgm:prSet presAssocID="{5A9F92A4-B534-4BF9-B66E-EC29974FE36E}" presName="linComp" presStyleCnt="0"/>
      <dgm:spPr/>
    </dgm:pt>
    <dgm:pt modelId="{5A54780E-1E5D-4202-A223-E11BCB3997B9}" type="pres">
      <dgm:prSet presAssocID="{52ABD7EE-DF43-478D-855D-C0F359D2DA0A}" presName="compNode" presStyleCnt="0"/>
      <dgm:spPr/>
    </dgm:pt>
    <dgm:pt modelId="{43D08293-3EB6-4F40-AE73-D152BCD89141}" type="pres">
      <dgm:prSet presAssocID="{52ABD7EE-DF43-478D-855D-C0F359D2DA0A}" presName="bkgdShape" presStyleLbl="node1" presStyleIdx="0" presStyleCnt="4"/>
      <dgm:spPr/>
    </dgm:pt>
    <dgm:pt modelId="{1D2BBA0F-D14B-4B0E-83F5-8F69BACA45B1}" type="pres">
      <dgm:prSet presAssocID="{52ABD7EE-DF43-478D-855D-C0F359D2DA0A}" presName="nodeTx" presStyleLbl="node1" presStyleIdx="0" presStyleCnt="4">
        <dgm:presLayoutVars>
          <dgm:bulletEnabled val="1"/>
        </dgm:presLayoutVars>
      </dgm:prSet>
      <dgm:spPr/>
    </dgm:pt>
    <dgm:pt modelId="{8473740B-A0F4-403E-AA68-F90EAAD45E92}" type="pres">
      <dgm:prSet presAssocID="{52ABD7EE-DF43-478D-855D-C0F359D2DA0A}" presName="invisiNode" presStyleLbl="node1" presStyleIdx="0" presStyleCnt="4"/>
      <dgm:spPr/>
    </dgm:pt>
    <dgm:pt modelId="{F5E47E31-E93B-4031-98ED-A793C02D6641}" type="pres">
      <dgm:prSet presAssocID="{52ABD7EE-DF43-478D-855D-C0F359D2DA0A}"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70DC045-5F87-4DC1-BCF9-BE568803ECEF}" type="pres">
      <dgm:prSet presAssocID="{CD8B20F8-A42D-4FC5-8CE7-DD19852E5C8E}" presName="sibTrans" presStyleLbl="sibTrans2D1" presStyleIdx="0" presStyleCnt="0"/>
      <dgm:spPr/>
    </dgm:pt>
    <dgm:pt modelId="{AB80C237-2F79-4104-B3D3-991A970B8A41}" type="pres">
      <dgm:prSet presAssocID="{4EA8A845-F837-4017-A083-D8C3B6ECB6B7}" presName="compNode" presStyleCnt="0"/>
      <dgm:spPr/>
    </dgm:pt>
    <dgm:pt modelId="{D334CC8E-E7EC-4CA1-842F-F67F4935EE1A}" type="pres">
      <dgm:prSet presAssocID="{4EA8A845-F837-4017-A083-D8C3B6ECB6B7}" presName="bkgdShape" presStyleLbl="node1" presStyleIdx="1" presStyleCnt="4"/>
      <dgm:spPr/>
    </dgm:pt>
    <dgm:pt modelId="{10FBB18F-7630-4988-A20C-610E49CE8195}" type="pres">
      <dgm:prSet presAssocID="{4EA8A845-F837-4017-A083-D8C3B6ECB6B7}" presName="nodeTx" presStyleLbl="node1" presStyleIdx="1" presStyleCnt="4">
        <dgm:presLayoutVars>
          <dgm:bulletEnabled val="1"/>
        </dgm:presLayoutVars>
      </dgm:prSet>
      <dgm:spPr/>
    </dgm:pt>
    <dgm:pt modelId="{64789254-61C5-40D9-AE9F-0BB40611A630}" type="pres">
      <dgm:prSet presAssocID="{4EA8A845-F837-4017-A083-D8C3B6ECB6B7}" presName="invisiNode" presStyleLbl="node1" presStyleIdx="1" presStyleCnt="4"/>
      <dgm:spPr/>
    </dgm:pt>
    <dgm:pt modelId="{C0342633-C6A3-459A-93AA-6437D93AA4EE}" type="pres">
      <dgm:prSet presAssocID="{4EA8A845-F837-4017-A083-D8C3B6ECB6B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38B777A9-30A3-48FE-BA01-F63354ABAB52}" type="pres">
      <dgm:prSet presAssocID="{DA01045C-C257-40C9-910C-D5407D94D388}" presName="sibTrans" presStyleLbl="sibTrans2D1" presStyleIdx="0" presStyleCnt="0"/>
      <dgm:spPr/>
    </dgm:pt>
    <dgm:pt modelId="{14F78986-4401-427D-9726-94D65B357C3C}" type="pres">
      <dgm:prSet presAssocID="{D6BEF73A-8DE0-446A-A209-DAE16DC45540}" presName="compNode" presStyleCnt="0"/>
      <dgm:spPr/>
    </dgm:pt>
    <dgm:pt modelId="{3A55D4EA-39C9-4B5D-9ABD-2081EB4883F2}" type="pres">
      <dgm:prSet presAssocID="{D6BEF73A-8DE0-446A-A209-DAE16DC45540}" presName="bkgdShape" presStyleLbl="node1" presStyleIdx="2" presStyleCnt="4"/>
      <dgm:spPr/>
    </dgm:pt>
    <dgm:pt modelId="{B32C75FC-16C4-4ACE-AF66-AE2C31073548}" type="pres">
      <dgm:prSet presAssocID="{D6BEF73A-8DE0-446A-A209-DAE16DC45540}" presName="nodeTx" presStyleLbl="node1" presStyleIdx="2" presStyleCnt="4">
        <dgm:presLayoutVars>
          <dgm:bulletEnabled val="1"/>
        </dgm:presLayoutVars>
      </dgm:prSet>
      <dgm:spPr/>
    </dgm:pt>
    <dgm:pt modelId="{A40921C8-1CDD-473E-8EC5-AA1C84E1108D}" type="pres">
      <dgm:prSet presAssocID="{D6BEF73A-8DE0-446A-A209-DAE16DC45540}" presName="invisiNode" presStyleLbl="node1" presStyleIdx="2" presStyleCnt="4"/>
      <dgm:spPr/>
    </dgm:pt>
    <dgm:pt modelId="{AA6EE5B9-BD42-4332-BA48-65AE6FA59E60}" type="pres">
      <dgm:prSet presAssocID="{D6BEF73A-8DE0-446A-A209-DAE16DC45540}"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 modelId="{C4D85FDD-2BC6-40E6-AB1B-C2CE0C3A8130}" type="pres">
      <dgm:prSet presAssocID="{71C554FF-F6F8-41E0-985F-575BD5A50F5C}" presName="sibTrans" presStyleLbl="sibTrans2D1" presStyleIdx="0" presStyleCnt="0"/>
      <dgm:spPr/>
    </dgm:pt>
    <dgm:pt modelId="{0E5DA5C2-F99D-46F3-A348-C5CE40ECE7B0}" type="pres">
      <dgm:prSet presAssocID="{E75D55F1-CE09-426C-B3DB-96B77749CD39}" presName="compNode" presStyleCnt="0"/>
      <dgm:spPr/>
    </dgm:pt>
    <dgm:pt modelId="{DC1A2C8D-8E62-4F4A-B928-D9B259577DCE}" type="pres">
      <dgm:prSet presAssocID="{E75D55F1-CE09-426C-B3DB-96B77749CD39}" presName="bkgdShape" presStyleLbl="node1" presStyleIdx="3" presStyleCnt="4"/>
      <dgm:spPr/>
    </dgm:pt>
    <dgm:pt modelId="{102AA4C4-4B55-4A86-B0DA-772AB85DC405}" type="pres">
      <dgm:prSet presAssocID="{E75D55F1-CE09-426C-B3DB-96B77749CD39}" presName="nodeTx" presStyleLbl="node1" presStyleIdx="3" presStyleCnt="4">
        <dgm:presLayoutVars>
          <dgm:bulletEnabled val="1"/>
        </dgm:presLayoutVars>
      </dgm:prSet>
      <dgm:spPr/>
    </dgm:pt>
    <dgm:pt modelId="{906CAA2A-A68A-4C6B-9D26-071DF325D54D}" type="pres">
      <dgm:prSet presAssocID="{E75D55F1-CE09-426C-B3DB-96B77749CD39}" presName="invisiNode" presStyleLbl="node1" presStyleIdx="3" presStyleCnt="4"/>
      <dgm:spPr/>
    </dgm:pt>
    <dgm:pt modelId="{23ABDCDC-2D00-4206-ADEC-84C0412C4F1C}" type="pres">
      <dgm:prSet presAssocID="{E75D55F1-CE09-426C-B3DB-96B77749CD39}"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F0596617-C359-487E-AAC0-94720D3FDD9B}" type="presOf" srcId="{71C554FF-F6F8-41E0-985F-575BD5A50F5C}" destId="{C4D85FDD-2BC6-40E6-AB1B-C2CE0C3A8130}" srcOrd="0" destOrd="0" presId="urn:microsoft.com/office/officeart/2005/8/layout/hList7"/>
    <dgm:cxn modelId="{C8E70C1F-2E1A-4ADA-BA2A-A01A1FC19347}" srcId="{5A9F92A4-B534-4BF9-B66E-EC29974FE36E}" destId="{52ABD7EE-DF43-478D-855D-C0F359D2DA0A}" srcOrd="0" destOrd="0" parTransId="{F07B4BB9-F90B-4B3C-A9A3-196BB884E253}" sibTransId="{CD8B20F8-A42D-4FC5-8CE7-DD19852E5C8E}"/>
    <dgm:cxn modelId="{0F2FE926-C1B4-4F66-A6BB-3394F86D1BCE}" type="presOf" srcId="{52ABD7EE-DF43-478D-855D-C0F359D2DA0A}" destId="{43D08293-3EB6-4F40-AE73-D152BCD89141}" srcOrd="0" destOrd="0" presId="urn:microsoft.com/office/officeart/2005/8/layout/hList7"/>
    <dgm:cxn modelId="{50072937-6C03-474E-955C-23648A3CE8A5}" type="presOf" srcId="{E75D55F1-CE09-426C-B3DB-96B77749CD39}" destId="{102AA4C4-4B55-4A86-B0DA-772AB85DC405}" srcOrd="1" destOrd="0" presId="urn:microsoft.com/office/officeart/2005/8/layout/hList7"/>
    <dgm:cxn modelId="{48193B60-4190-4842-96E0-B65705AE9778}" srcId="{5A9F92A4-B534-4BF9-B66E-EC29974FE36E}" destId="{D6BEF73A-8DE0-446A-A209-DAE16DC45540}" srcOrd="2" destOrd="0" parTransId="{F1B43D57-EDD9-4DA9-AE8F-5207583A2703}" sibTransId="{71C554FF-F6F8-41E0-985F-575BD5A50F5C}"/>
    <dgm:cxn modelId="{684A9261-ECED-4E43-9861-C6E9A032EE03}" type="presOf" srcId="{5A9F92A4-B534-4BF9-B66E-EC29974FE36E}" destId="{6D33240F-2723-48EF-8994-ED937E271F7D}" srcOrd="0" destOrd="0" presId="urn:microsoft.com/office/officeart/2005/8/layout/hList7"/>
    <dgm:cxn modelId="{6863696D-F50A-4D39-9DE6-BCEC27377F1C}" type="presOf" srcId="{52ABD7EE-DF43-478D-855D-C0F359D2DA0A}" destId="{1D2BBA0F-D14B-4B0E-83F5-8F69BACA45B1}" srcOrd="1" destOrd="0" presId="urn:microsoft.com/office/officeart/2005/8/layout/hList7"/>
    <dgm:cxn modelId="{6164E170-6576-4669-9804-E622E660BF72}" type="presOf" srcId="{4EA8A845-F837-4017-A083-D8C3B6ECB6B7}" destId="{10FBB18F-7630-4988-A20C-610E49CE8195}" srcOrd="1" destOrd="0" presId="urn:microsoft.com/office/officeart/2005/8/layout/hList7"/>
    <dgm:cxn modelId="{32930A52-B806-4036-B5F8-927535E9194D}" srcId="{5A9F92A4-B534-4BF9-B66E-EC29974FE36E}" destId="{E75D55F1-CE09-426C-B3DB-96B77749CD39}" srcOrd="3" destOrd="0" parTransId="{12E1248C-F8B7-4477-9AF0-4FD9D058B6FD}" sibTransId="{9F4E2CFA-34A4-4FF5-9874-BB60F7D044F3}"/>
    <dgm:cxn modelId="{0349AF75-5EA4-41D3-9EE9-2F8369024229}" type="presOf" srcId="{D6BEF73A-8DE0-446A-A209-DAE16DC45540}" destId="{B32C75FC-16C4-4ACE-AF66-AE2C31073548}" srcOrd="1" destOrd="0" presId="urn:microsoft.com/office/officeart/2005/8/layout/hList7"/>
    <dgm:cxn modelId="{FDAFEC55-013E-4F63-BA2B-5FA502C8F76D}" type="presOf" srcId="{E75D55F1-CE09-426C-B3DB-96B77749CD39}" destId="{DC1A2C8D-8E62-4F4A-B928-D9B259577DCE}" srcOrd="0" destOrd="0" presId="urn:microsoft.com/office/officeart/2005/8/layout/hList7"/>
    <dgm:cxn modelId="{D434C077-BFD0-4886-AB17-C6DD98C41FC4}" type="presOf" srcId="{D6BEF73A-8DE0-446A-A209-DAE16DC45540}" destId="{3A55D4EA-39C9-4B5D-9ABD-2081EB4883F2}" srcOrd="0" destOrd="0" presId="urn:microsoft.com/office/officeart/2005/8/layout/hList7"/>
    <dgm:cxn modelId="{FB0BC9B9-929A-4F7B-9C5F-47D3C861CB13}" type="presOf" srcId="{4EA8A845-F837-4017-A083-D8C3B6ECB6B7}" destId="{D334CC8E-E7EC-4CA1-842F-F67F4935EE1A}" srcOrd="0" destOrd="0" presId="urn:microsoft.com/office/officeart/2005/8/layout/hList7"/>
    <dgm:cxn modelId="{78BF58C5-EA18-45E4-9A08-29EA80FE5953}" srcId="{5A9F92A4-B534-4BF9-B66E-EC29974FE36E}" destId="{4EA8A845-F837-4017-A083-D8C3B6ECB6B7}" srcOrd="1" destOrd="0" parTransId="{21408343-5243-42AD-835F-82BF64C85AFF}" sibTransId="{DA01045C-C257-40C9-910C-D5407D94D388}"/>
    <dgm:cxn modelId="{96884AC7-7CCE-4288-9471-3F6F3420DC44}" type="presOf" srcId="{DA01045C-C257-40C9-910C-D5407D94D388}" destId="{38B777A9-30A3-48FE-BA01-F63354ABAB52}" srcOrd="0" destOrd="0" presId="urn:microsoft.com/office/officeart/2005/8/layout/hList7"/>
    <dgm:cxn modelId="{5BF06DD9-4750-4F1C-A49E-D946F5E520EA}" type="presOf" srcId="{CD8B20F8-A42D-4FC5-8CE7-DD19852E5C8E}" destId="{870DC045-5F87-4DC1-BCF9-BE568803ECEF}" srcOrd="0" destOrd="0" presId="urn:microsoft.com/office/officeart/2005/8/layout/hList7"/>
    <dgm:cxn modelId="{CAA69817-D599-4271-A6E9-C93BEC2037E9}" type="presParOf" srcId="{6D33240F-2723-48EF-8994-ED937E271F7D}" destId="{C56EDD03-61FE-48AE-BA32-3B7759E2B698}" srcOrd="0" destOrd="0" presId="urn:microsoft.com/office/officeart/2005/8/layout/hList7"/>
    <dgm:cxn modelId="{EB694A48-17D1-4753-90B9-D3938C85C2A9}" type="presParOf" srcId="{6D33240F-2723-48EF-8994-ED937E271F7D}" destId="{FECD3A20-2107-4FC6-8E05-C9D48BFE1A8E}" srcOrd="1" destOrd="0" presId="urn:microsoft.com/office/officeart/2005/8/layout/hList7"/>
    <dgm:cxn modelId="{5D207C5F-8513-4682-A42C-C842236436BC}" type="presParOf" srcId="{FECD3A20-2107-4FC6-8E05-C9D48BFE1A8E}" destId="{5A54780E-1E5D-4202-A223-E11BCB3997B9}" srcOrd="0" destOrd="0" presId="urn:microsoft.com/office/officeart/2005/8/layout/hList7"/>
    <dgm:cxn modelId="{52D64A1B-7E17-444E-9C28-7C0A97AD2539}" type="presParOf" srcId="{5A54780E-1E5D-4202-A223-E11BCB3997B9}" destId="{43D08293-3EB6-4F40-AE73-D152BCD89141}" srcOrd="0" destOrd="0" presId="urn:microsoft.com/office/officeart/2005/8/layout/hList7"/>
    <dgm:cxn modelId="{8011AB3E-6E84-4FC5-9416-84B177EDB47E}" type="presParOf" srcId="{5A54780E-1E5D-4202-A223-E11BCB3997B9}" destId="{1D2BBA0F-D14B-4B0E-83F5-8F69BACA45B1}" srcOrd="1" destOrd="0" presId="urn:microsoft.com/office/officeart/2005/8/layout/hList7"/>
    <dgm:cxn modelId="{BE255B20-39BC-4CDC-BD08-4062501B8D32}" type="presParOf" srcId="{5A54780E-1E5D-4202-A223-E11BCB3997B9}" destId="{8473740B-A0F4-403E-AA68-F90EAAD45E92}" srcOrd="2" destOrd="0" presId="urn:microsoft.com/office/officeart/2005/8/layout/hList7"/>
    <dgm:cxn modelId="{8EF56D6C-EE5B-408A-9058-F8CD0607C038}" type="presParOf" srcId="{5A54780E-1E5D-4202-A223-E11BCB3997B9}" destId="{F5E47E31-E93B-4031-98ED-A793C02D6641}" srcOrd="3" destOrd="0" presId="urn:microsoft.com/office/officeart/2005/8/layout/hList7"/>
    <dgm:cxn modelId="{A97B40E1-678B-44DE-A1E8-DEC9FCA1E840}" type="presParOf" srcId="{FECD3A20-2107-4FC6-8E05-C9D48BFE1A8E}" destId="{870DC045-5F87-4DC1-BCF9-BE568803ECEF}" srcOrd="1" destOrd="0" presId="urn:microsoft.com/office/officeart/2005/8/layout/hList7"/>
    <dgm:cxn modelId="{421B6DDA-8A5B-4632-9580-9A5856983C1E}" type="presParOf" srcId="{FECD3A20-2107-4FC6-8E05-C9D48BFE1A8E}" destId="{AB80C237-2F79-4104-B3D3-991A970B8A41}" srcOrd="2" destOrd="0" presId="urn:microsoft.com/office/officeart/2005/8/layout/hList7"/>
    <dgm:cxn modelId="{5EE54996-AF04-4396-8A66-5385F1580862}" type="presParOf" srcId="{AB80C237-2F79-4104-B3D3-991A970B8A41}" destId="{D334CC8E-E7EC-4CA1-842F-F67F4935EE1A}" srcOrd="0" destOrd="0" presId="urn:microsoft.com/office/officeart/2005/8/layout/hList7"/>
    <dgm:cxn modelId="{F11155D0-060D-4E25-B4F0-16D31F5E34D9}" type="presParOf" srcId="{AB80C237-2F79-4104-B3D3-991A970B8A41}" destId="{10FBB18F-7630-4988-A20C-610E49CE8195}" srcOrd="1" destOrd="0" presId="urn:microsoft.com/office/officeart/2005/8/layout/hList7"/>
    <dgm:cxn modelId="{414CE209-EE3A-46DE-8146-392BAEC8F56D}" type="presParOf" srcId="{AB80C237-2F79-4104-B3D3-991A970B8A41}" destId="{64789254-61C5-40D9-AE9F-0BB40611A630}" srcOrd="2" destOrd="0" presId="urn:microsoft.com/office/officeart/2005/8/layout/hList7"/>
    <dgm:cxn modelId="{70D47572-EF11-444E-A2D4-F4385095E98A}" type="presParOf" srcId="{AB80C237-2F79-4104-B3D3-991A970B8A41}" destId="{C0342633-C6A3-459A-93AA-6437D93AA4EE}" srcOrd="3" destOrd="0" presId="urn:microsoft.com/office/officeart/2005/8/layout/hList7"/>
    <dgm:cxn modelId="{106DFAA9-3F39-470D-8B32-7A0639C9F305}" type="presParOf" srcId="{FECD3A20-2107-4FC6-8E05-C9D48BFE1A8E}" destId="{38B777A9-30A3-48FE-BA01-F63354ABAB52}" srcOrd="3" destOrd="0" presId="urn:microsoft.com/office/officeart/2005/8/layout/hList7"/>
    <dgm:cxn modelId="{876D9382-8AC7-4551-A6A4-FE815BF8C4FD}" type="presParOf" srcId="{FECD3A20-2107-4FC6-8E05-C9D48BFE1A8E}" destId="{14F78986-4401-427D-9726-94D65B357C3C}" srcOrd="4" destOrd="0" presId="urn:microsoft.com/office/officeart/2005/8/layout/hList7"/>
    <dgm:cxn modelId="{3EA61AF6-055F-454E-AC0B-B2724B83C0CF}" type="presParOf" srcId="{14F78986-4401-427D-9726-94D65B357C3C}" destId="{3A55D4EA-39C9-4B5D-9ABD-2081EB4883F2}" srcOrd="0" destOrd="0" presId="urn:microsoft.com/office/officeart/2005/8/layout/hList7"/>
    <dgm:cxn modelId="{04626CAA-9DE8-488D-A843-0779ECCA553A}" type="presParOf" srcId="{14F78986-4401-427D-9726-94D65B357C3C}" destId="{B32C75FC-16C4-4ACE-AF66-AE2C31073548}" srcOrd="1" destOrd="0" presId="urn:microsoft.com/office/officeart/2005/8/layout/hList7"/>
    <dgm:cxn modelId="{BDDAE578-064E-460B-A909-507904E91123}" type="presParOf" srcId="{14F78986-4401-427D-9726-94D65B357C3C}" destId="{A40921C8-1CDD-473E-8EC5-AA1C84E1108D}" srcOrd="2" destOrd="0" presId="urn:microsoft.com/office/officeart/2005/8/layout/hList7"/>
    <dgm:cxn modelId="{25625100-3DA7-4E14-B3E2-8F0B22926000}" type="presParOf" srcId="{14F78986-4401-427D-9726-94D65B357C3C}" destId="{AA6EE5B9-BD42-4332-BA48-65AE6FA59E60}" srcOrd="3" destOrd="0" presId="urn:microsoft.com/office/officeart/2005/8/layout/hList7"/>
    <dgm:cxn modelId="{578655C4-9839-4AE1-AC24-238BA468B666}" type="presParOf" srcId="{FECD3A20-2107-4FC6-8E05-C9D48BFE1A8E}" destId="{C4D85FDD-2BC6-40E6-AB1B-C2CE0C3A8130}" srcOrd="5" destOrd="0" presId="urn:microsoft.com/office/officeart/2005/8/layout/hList7"/>
    <dgm:cxn modelId="{608A48BA-E9AF-412D-B5F4-0B49EE4CE5A4}" type="presParOf" srcId="{FECD3A20-2107-4FC6-8E05-C9D48BFE1A8E}" destId="{0E5DA5C2-F99D-46F3-A348-C5CE40ECE7B0}" srcOrd="6" destOrd="0" presId="urn:microsoft.com/office/officeart/2005/8/layout/hList7"/>
    <dgm:cxn modelId="{7246E3E5-2B07-4B0E-8275-B1AB9DD92478}" type="presParOf" srcId="{0E5DA5C2-F99D-46F3-A348-C5CE40ECE7B0}" destId="{DC1A2C8D-8E62-4F4A-B928-D9B259577DCE}" srcOrd="0" destOrd="0" presId="urn:microsoft.com/office/officeart/2005/8/layout/hList7"/>
    <dgm:cxn modelId="{F5C6E2DE-17FB-4D00-A7A1-D42CB5A7970E}" type="presParOf" srcId="{0E5DA5C2-F99D-46F3-A348-C5CE40ECE7B0}" destId="{102AA4C4-4B55-4A86-B0DA-772AB85DC405}" srcOrd="1" destOrd="0" presId="urn:microsoft.com/office/officeart/2005/8/layout/hList7"/>
    <dgm:cxn modelId="{755B243F-43D5-48BD-8E8D-E4688545B692}" type="presParOf" srcId="{0E5DA5C2-F99D-46F3-A348-C5CE40ECE7B0}" destId="{906CAA2A-A68A-4C6B-9D26-071DF325D54D}" srcOrd="2" destOrd="0" presId="urn:microsoft.com/office/officeart/2005/8/layout/hList7"/>
    <dgm:cxn modelId="{CDC0F22B-AF0C-4207-8D5C-D7356CB6C1A9}" type="presParOf" srcId="{0E5DA5C2-F99D-46F3-A348-C5CE40ECE7B0}" destId="{23ABDCDC-2D00-4206-ADEC-84C0412C4F1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6B641-09E6-4C72-97A6-31CD10D35BA3}" type="doc">
      <dgm:prSet loTypeId="urn:microsoft.com/office/officeart/2005/8/layout/cycle8" loCatId="cycle" qsTypeId="urn:microsoft.com/office/officeart/2005/8/quickstyle/simple1" qsCatId="simple" csTypeId="urn:microsoft.com/office/officeart/2005/8/colors/colorful1" csCatId="colorful" phldr="1"/>
      <dgm:spPr/>
    </dgm:pt>
    <dgm:pt modelId="{5F7BCBDF-8644-466E-9710-86BE8EE59583}">
      <dgm:prSet phldrT="[Texto]"/>
      <dgm:spPr/>
      <dgm:t>
        <a:bodyPr/>
        <a:lstStyle/>
        <a:p>
          <a:r>
            <a:rPr lang="es-ES" dirty="0"/>
            <a:t>ANTEBRAZO</a:t>
          </a:r>
        </a:p>
      </dgm:t>
    </dgm:pt>
    <dgm:pt modelId="{765317AF-E7E6-4011-904F-AB2F970FD82E}" type="parTrans" cxnId="{634681A9-4258-441A-A28F-6F6CEEC4447C}">
      <dgm:prSet/>
      <dgm:spPr/>
      <dgm:t>
        <a:bodyPr/>
        <a:lstStyle/>
        <a:p>
          <a:endParaRPr lang="es-ES"/>
        </a:p>
      </dgm:t>
    </dgm:pt>
    <dgm:pt modelId="{F3E628F4-DC88-4ACA-B2EB-190EAE111ADC}" type="sibTrans" cxnId="{634681A9-4258-441A-A28F-6F6CEEC4447C}">
      <dgm:prSet/>
      <dgm:spPr/>
      <dgm:t>
        <a:bodyPr/>
        <a:lstStyle/>
        <a:p>
          <a:endParaRPr lang="es-ES"/>
        </a:p>
      </dgm:t>
    </dgm:pt>
    <dgm:pt modelId="{16DF62D5-A999-422F-9AD5-4375EAED9F4C}">
      <dgm:prSet phldrT="[Texto]"/>
      <dgm:spPr/>
      <dgm:t>
        <a:bodyPr/>
        <a:lstStyle/>
        <a:p>
          <a:r>
            <a:rPr lang="es-ES" dirty="0"/>
            <a:t>FLEXURA DEL CODO</a:t>
          </a:r>
        </a:p>
      </dgm:t>
    </dgm:pt>
    <dgm:pt modelId="{C717F06E-3A29-4CAD-A096-FB37AFD7D1D6}" type="parTrans" cxnId="{0A9ABE7B-2C36-4729-B426-B651959F75D6}">
      <dgm:prSet/>
      <dgm:spPr/>
      <dgm:t>
        <a:bodyPr/>
        <a:lstStyle/>
        <a:p>
          <a:endParaRPr lang="es-ES"/>
        </a:p>
      </dgm:t>
    </dgm:pt>
    <dgm:pt modelId="{7AC9EDAF-7BAA-452C-9199-D217B68076F0}" type="sibTrans" cxnId="{0A9ABE7B-2C36-4729-B426-B651959F75D6}">
      <dgm:prSet/>
      <dgm:spPr/>
      <dgm:t>
        <a:bodyPr/>
        <a:lstStyle/>
        <a:p>
          <a:endParaRPr lang="es-ES"/>
        </a:p>
      </dgm:t>
    </dgm:pt>
    <dgm:pt modelId="{465BB560-8146-44FF-8404-B6792CE2D00E}">
      <dgm:prSet phldrT="[Texto]"/>
      <dgm:spPr/>
      <dgm:t>
        <a:bodyPr/>
        <a:lstStyle/>
        <a:p>
          <a:r>
            <a:rPr lang="es-ES" dirty="0"/>
            <a:t>DORZO DE LA MANO</a:t>
          </a:r>
        </a:p>
      </dgm:t>
    </dgm:pt>
    <dgm:pt modelId="{BB30C956-C2D7-4B79-859E-6ADDB9F8D3E1}" type="parTrans" cxnId="{DE59FCA0-7166-4EDA-8D77-EC3C26D2E2DC}">
      <dgm:prSet/>
      <dgm:spPr/>
      <dgm:t>
        <a:bodyPr/>
        <a:lstStyle/>
        <a:p>
          <a:endParaRPr lang="es-ES"/>
        </a:p>
      </dgm:t>
    </dgm:pt>
    <dgm:pt modelId="{8272E450-0816-4181-860B-75E47B826E04}" type="sibTrans" cxnId="{DE59FCA0-7166-4EDA-8D77-EC3C26D2E2DC}">
      <dgm:prSet/>
      <dgm:spPr/>
      <dgm:t>
        <a:bodyPr/>
        <a:lstStyle/>
        <a:p>
          <a:endParaRPr lang="es-ES"/>
        </a:p>
      </dgm:t>
    </dgm:pt>
    <dgm:pt modelId="{5D81E004-1CF9-40E0-B1FD-965D5F74360D}" type="pres">
      <dgm:prSet presAssocID="{AFA6B641-09E6-4C72-97A6-31CD10D35BA3}" presName="compositeShape" presStyleCnt="0">
        <dgm:presLayoutVars>
          <dgm:chMax val="7"/>
          <dgm:dir/>
          <dgm:resizeHandles val="exact"/>
        </dgm:presLayoutVars>
      </dgm:prSet>
      <dgm:spPr/>
    </dgm:pt>
    <dgm:pt modelId="{7A41B175-0B77-43F2-A89F-36A6F819934B}" type="pres">
      <dgm:prSet presAssocID="{AFA6B641-09E6-4C72-97A6-31CD10D35BA3}" presName="wedge1" presStyleLbl="node1" presStyleIdx="0" presStyleCnt="3"/>
      <dgm:spPr/>
    </dgm:pt>
    <dgm:pt modelId="{F739CAE3-65AA-4FD4-BC76-506F6D4A99F2}" type="pres">
      <dgm:prSet presAssocID="{AFA6B641-09E6-4C72-97A6-31CD10D35BA3}" presName="dummy1a" presStyleCnt="0"/>
      <dgm:spPr/>
    </dgm:pt>
    <dgm:pt modelId="{17459022-7227-440C-90D3-4B954D65F463}" type="pres">
      <dgm:prSet presAssocID="{AFA6B641-09E6-4C72-97A6-31CD10D35BA3}" presName="dummy1b" presStyleCnt="0"/>
      <dgm:spPr/>
    </dgm:pt>
    <dgm:pt modelId="{89458BD1-AE02-4413-BA58-8A2B4198448A}" type="pres">
      <dgm:prSet presAssocID="{AFA6B641-09E6-4C72-97A6-31CD10D35BA3}" presName="wedge1Tx" presStyleLbl="node1" presStyleIdx="0" presStyleCnt="3">
        <dgm:presLayoutVars>
          <dgm:chMax val="0"/>
          <dgm:chPref val="0"/>
          <dgm:bulletEnabled val="1"/>
        </dgm:presLayoutVars>
      </dgm:prSet>
      <dgm:spPr/>
    </dgm:pt>
    <dgm:pt modelId="{1C1EF8BF-E034-40AF-923C-3865A9634F45}" type="pres">
      <dgm:prSet presAssocID="{AFA6B641-09E6-4C72-97A6-31CD10D35BA3}" presName="wedge2" presStyleLbl="node1" presStyleIdx="1" presStyleCnt="3"/>
      <dgm:spPr/>
    </dgm:pt>
    <dgm:pt modelId="{5C15FD6A-66AB-4523-A4E3-37E2859FBAC6}" type="pres">
      <dgm:prSet presAssocID="{AFA6B641-09E6-4C72-97A6-31CD10D35BA3}" presName="dummy2a" presStyleCnt="0"/>
      <dgm:spPr/>
    </dgm:pt>
    <dgm:pt modelId="{DE4D0108-89F2-47AA-A0C7-7428DC16FB94}" type="pres">
      <dgm:prSet presAssocID="{AFA6B641-09E6-4C72-97A6-31CD10D35BA3}" presName="dummy2b" presStyleCnt="0"/>
      <dgm:spPr/>
    </dgm:pt>
    <dgm:pt modelId="{61EACAEB-A3FE-4340-BECC-AA8051452AAE}" type="pres">
      <dgm:prSet presAssocID="{AFA6B641-09E6-4C72-97A6-31CD10D35BA3}" presName="wedge2Tx" presStyleLbl="node1" presStyleIdx="1" presStyleCnt="3">
        <dgm:presLayoutVars>
          <dgm:chMax val="0"/>
          <dgm:chPref val="0"/>
          <dgm:bulletEnabled val="1"/>
        </dgm:presLayoutVars>
      </dgm:prSet>
      <dgm:spPr/>
    </dgm:pt>
    <dgm:pt modelId="{0A630C16-FA8B-4BCD-AF2B-5F471AA73818}" type="pres">
      <dgm:prSet presAssocID="{AFA6B641-09E6-4C72-97A6-31CD10D35BA3}" presName="wedge3" presStyleLbl="node1" presStyleIdx="2" presStyleCnt="3"/>
      <dgm:spPr/>
    </dgm:pt>
    <dgm:pt modelId="{73214FEC-EA66-494F-9692-8915A3945052}" type="pres">
      <dgm:prSet presAssocID="{AFA6B641-09E6-4C72-97A6-31CD10D35BA3}" presName="dummy3a" presStyleCnt="0"/>
      <dgm:spPr/>
    </dgm:pt>
    <dgm:pt modelId="{CF6EEC3F-BF79-4001-9ED0-173964B4D8B1}" type="pres">
      <dgm:prSet presAssocID="{AFA6B641-09E6-4C72-97A6-31CD10D35BA3}" presName="dummy3b" presStyleCnt="0"/>
      <dgm:spPr/>
    </dgm:pt>
    <dgm:pt modelId="{AE5E2B48-44A8-479D-81DF-02DDB0CE9B6D}" type="pres">
      <dgm:prSet presAssocID="{AFA6B641-09E6-4C72-97A6-31CD10D35BA3}" presName="wedge3Tx" presStyleLbl="node1" presStyleIdx="2" presStyleCnt="3">
        <dgm:presLayoutVars>
          <dgm:chMax val="0"/>
          <dgm:chPref val="0"/>
          <dgm:bulletEnabled val="1"/>
        </dgm:presLayoutVars>
      </dgm:prSet>
      <dgm:spPr/>
    </dgm:pt>
    <dgm:pt modelId="{2B7657FA-9292-4FA3-9606-267218BF9DB0}" type="pres">
      <dgm:prSet presAssocID="{F3E628F4-DC88-4ACA-B2EB-190EAE111ADC}" presName="arrowWedge1" presStyleLbl="fgSibTrans2D1" presStyleIdx="0" presStyleCnt="3"/>
      <dgm:spPr/>
    </dgm:pt>
    <dgm:pt modelId="{2C3A27D2-CCB9-4E9E-9019-1A8DC5461FB1}" type="pres">
      <dgm:prSet presAssocID="{7AC9EDAF-7BAA-452C-9199-D217B68076F0}" presName="arrowWedge2" presStyleLbl="fgSibTrans2D1" presStyleIdx="1" presStyleCnt="3"/>
      <dgm:spPr/>
    </dgm:pt>
    <dgm:pt modelId="{11BA5540-74DA-4E80-8740-11FFBCED00F7}" type="pres">
      <dgm:prSet presAssocID="{8272E450-0816-4181-860B-75E47B826E04}" presName="arrowWedge3" presStyleLbl="fgSibTrans2D1" presStyleIdx="2" presStyleCnt="3"/>
      <dgm:spPr/>
    </dgm:pt>
  </dgm:ptLst>
  <dgm:cxnLst>
    <dgm:cxn modelId="{42966F0F-E683-4375-80CA-46D96466008A}" type="presOf" srcId="{465BB560-8146-44FF-8404-B6792CE2D00E}" destId="{0A630C16-FA8B-4BCD-AF2B-5F471AA73818}" srcOrd="0" destOrd="0" presId="urn:microsoft.com/office/officeart/2005/8/layout/cycle8"/>
    <dgm:cxn modelId="{4C6F6439-6CBE-48BF-8EA5-56A3677AF220}" type="presOf" srcId="{5F7BCBDF-8644-466E-9710-86BE8EE59583}" destId="{7A41B175-0B77-43F2-A89F-36A6F819934B}" srcOrd="0" destOrd="0" presId="urn:microsoft.com/office/officeart/2005/8/layout/cycle8"/>
    <dgm:cxn modelId="{F225BF65-E35F-4865-98B6-13F6BF259D6E}" type="presOf" srcId="{5F7BCBDF-8644-466E-9710-86BE8EE59583}" destId="{89458BD1-AE02-4413-BA58-8A2B4198448A}" srcOrd="1" destOrd="0" presId="urn:microsoft.com/office/officeart/2005/8/layout/cycle8"/>
    <dgm:cxn modelId="{4ED78D47-0714-4D89-B9FF-469F652EA245}" type="presOf" srcId="{AFA6B641-09E6-4C72-97A6-31CD10D35BA3}" destId="{5D81E004-1CF9-40E0-B1FD-965D5F74360D}" srcOrd="0" destOrd="0" presId="urn:microsoft.com/office/officeart/2005/8/layout/cycle8"/>
    <dgm:cxn modelId="{AAF2A177-E19B-4115-ACE7-E33F9AD96844}" type="presOf" srcId="{16DF62D5-A999-422F-9AD5-4375EAED9F4C}" destId="{1C1EF8BF-E034-40AF-923C-3865A9634F45}" srcOrd="0" destOrd="0" presId="urn:microsoft.com/office/officeart/2005/8/layout/cycle8"/>
    <dgm:cxn modelId="{0A9ABE7B-2C36-4729-B426-B651959F75D6}" srcId="{AFA6B641-09E6-4C72-97A6-31CD10D35BA3}" destId="{16DF62D5-A999-422F-9AD5-4375EAED9F4C}" srcOrd="1" destOrd="0" parTransId="{C717F06E-3A29-4CAD-A096-FB37AFD7D1D6}" sibTransId="{7AC9EDAF-7BAA-452C-9199-D217B68076F0}"/>
    <dgm:cxn modelId="{DA2B649E-4C6C-40F9-9F92-37AB5984EA45}" type="presOf" srcId="{465BB560-8146-44FF-8404-B6792CE2D00E}" destId="{AE5E2B48-44A8-479D-81DF-02DDB0CE9B6D}" srcOrd="1" destOrd="0" presId="urn:microsoft.com/office/officeart/2005/8/layout/cycle8"/>
    <dgm:cxn modelId="{DE59FCA0-7166-4EDA-8D77-EC3C26D2E2DC}" srcId="{AFA6B641-09E6-4C72-97A6-31CD10D35BA3}" destId="{465BB560-8146-44FF-8404-B6792CE2D00E}" srcOrd="2" destOrd="0" parTransId="{BB30C956-C2D7-4B79-859E-6ADDB9F8D3E1}" sibTransId="{8272E450-0816-4181-860B-75E47B826E04}"/>
    <dgm:cxn modelId="{634681A9-4258-441A-A28F-6F6CEEC4447C}" srcId="{AFA6B641-09E6-4C72-97A6-31CD10D35BA3}" destId="{5F7BCBDF-8644-466E-9710-86BE8EE59583}" srcOrd="0" destOrd="0" parTransId="{765317AF-E7E6-4011-904F-AB2F970FD82E}" sibTransId="{F3E628F4-DC88-4ACA-B2EB-190EAE111ADC}"/>
    <dgm:cxn modelId="{8F3D10DF-2AFE-4A0D-B2BA-862AE213CE43}" type="presOf" srcId="{16DF62D5-A999-422F-9AD5-4375EAED9F4C}" destId="{61EACAEB-A3FE-4340-BECC-AA8051452AAE}" srcOrd="1" destOrd="0" presId="urn:microsoft.com/office/officeart/2005/8/layout/cycle8"/>
    <dgm:cxn modelId="{4B7BD7F6-2F9A-4C7D-813B-0AC8BA9DB918}" type="presParOf" srcId="{5D81E004-1CF9-40E0-B1FD-965D5F74360D}" destId="{7A41B175-0B77-43F2-A89F-36A6F819934B}" srcOrd="0" destOrd="0" presId="urn:microsoft.com/office/officeart/2005/8/layout/cycle8"/>
    <dgm:cxn modelId="{B89F1952-A161-4289-9868-EE74018E58E4}" type="presParOf" srcId="{5D81E004-1CF9-40E0-B1FD-965D5F74360D}" destId="{F739CAE3-65AA-4FD4-BC76-506F6D4A99F2}" srcOrd="1" destOrd="0" presId="urn:microsoft.com/office/officeart/2005/8/layout/cycle8"/>
    <dgm:cxn modelId="{6BFB1925-1C77-4D60-8566-384DB2AF4B65}" type="presParOf" srcId="{5D81E004-1CF9-40E0-B1FD-965D5F74360D}" destId="{17459022-7227-440C-90D3-4B954D65F463}" srcOrd="2" destOrd="0" presId="urn:microsoft.com/office/officeart/2005/8/layout/cycle8"/>
    <dgm:cxn modelId="{C4E63357-C759-48B8-8198-1B24CAB94BBA}" type="presParOf" srcId="{5D81E004-1CF9-40E0-B1FD-965D5F74360D}" destId="{89458BD1-AE02-4413-BA58-8A2B4198448A}" srcOrd="3" destOrd="0" presId="urn:microsoft.com/office/officeart/2005/8/layout/cycle8"/>
    <dgm:cxn modelId="{F0731F43-6356-4CCF-ABDF-3DEBE0E13E7B}" type="presParOf" srcId="{5D81E004-1CF9-40E0-B1FD-965D5F74360D}" destId="{1C1EF8BF-E034-40AF-923C-3865A9634F45}" srcOrd="4" destOrd="0" presId="urn:microsoft.com/office/officeart/2005/8/layout/cycle8"/>
    <dgm:cxn modelId="{563152E0-F442-4AA2-B3A2-62279EAC7A4B}" type="presParOf" srcId="{5D81E004-1CF9-40E0-B1FD-965D5F74360D}" destId="{5C15FD6A-66AB-4523-A4E3-37E2859FBAC6}" srcOrd="5" destOrd="0" presId="urn:microsoft.com/office/officeart/2005/8/layout/cycle8"/>
    <dgm:cxn modelId="{2114251C-EE2E-459D-A195-B30CA94C226A}" type="presParOf" srcId="{5D81E004-1CF9-40E0-B1FD-965D5F74360D}" destId="{DE4D0108-89F2-47AA-A0C7-7428DC16FB94}" srcOrd="6" destOrd="0" presId="urn:microsoft.com/office/officeart/2005/8/layout/cycle8"/>
    <dgm:cxn modelId="{FF7A840F-ABFA-42F5-AECC-16C632D7E1DB}" type="presParOf" srcId="{5D81E004-1CF9-40E0-B1FD-965D5F74360D}" destId="{61EACAEB-A3FE-4340-BECC-AA8051452AAE}" srcOrd="7" destOrd="0" presId="urn:microsoft.com/office/officeart/2005/8/layout/cycle8"/>
    <dgm:cxn modelId="{BD3B35A1-529F-4875-A2B1-79EC29DFB44B}" type="presParOf" srcId="{5D81E004-1CF9-40E0-B1FD-965D5F74360D}" destId="{0A630C16-FA8B-4BCD-AF2B-5F471AA73818}" srcOrd="8" destOrd="0" presId="urn:microsoft.com/office/officeart/2005/8/layout/cycle8"/>
    <dgm:cxn modelId="{25D4B875-6CF4-4917-9693-84B29A91113F}" type="presParOf" srcId="{5D81E004-1CF9-40E0-B1FD-965D5F74360D}" destId="{73214FEC-EA66-494F-9692-8915A3945052}" srcOrd="9" destOrd="0" presId="urn:microsoft.com/office/officeart/2005/8/layout/cycle8"/>
    <dgm:cxn modelId="{5CCF9262-4CF6-4B98-8463-E6FB6171BF78}" type="presParOf" srcId="{5D81E004-1CF9-40E0-B1FD-965D5F74360D}" destId="{CF6EEC3F-BF79-4001-9ED0-173964B4D8B1}" srcOrd="10" destOrd="0" presId="urn:microsoft.com/office/officeart/2005/8/layout/cycle8"/>
    <dgm:cxn modelId="{B1FBE125-346D-42C3-96F4-D99C98F52417}" type="presParOf" srcId="{5D81E004-1CF9-40E0-B1FD-965D5F74360D}" destId="{AE5E2B48-44A8-479D-81DF-02DDB0CE9B6D}" srcOrd="11" destOrd="0" presId="urn:microsoft.com/office/officeart/2005/8/layout/cycle8"/>
    <dgm:cxn modelId="{5C539089-8A58-414F-B91D-2483013381FF}" type="presParOf" srcId="{5D81E004-1CF9-40E0-B1FD-965D5F74360D}" destId="{2B7657FA-9292-4FA3-9606-267218BF9DB0}" srcOrd="12" destOrd="0" presId="urn:microsoft.com/office/officeart/2005/8/layout/cycle8"/>
    <dgm:cxn modelId="{3D63829F-B7D6-4CF5-82F5-9D1D20A366D3}" type="presParOf" srcId="{5D81E004-1CF9-40E0-B1FD-965D5F74360D}" destId="{2C3A27D2-CCB9-4E9E-9019-1A8DC5461FB1}" srcOrd="13" destOrd="0" presId="urn:microsoft.com/office/officeart/2005/8/layout/cycle8"/>
    <dgm:cxn modelId="{92A33E96-C280-4605-8EFB-02D1D84DFEAB}" type="presParOf" srcId="{5D81E004-1CF9-40E0-B1FD-965D5F74360D}" destId="{11BA5540-74DA-4E80-8740-11FFBCED00F7}"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F26C04-AD3C-4130-8B14-84FB7EB60F37}"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S"/>
        </a:p>
      </dgm:t>
    </dgm:pt>
    <dgm:pt modelId="{C37C0AEE-62CD-4FA0-B9FC-AFA45E48D050}">
      <dgm:prSet phldrT="[Texto]"/>
      <dgm:spPr/>
      <dgm:t>
        <a:bodyPr/>
        <a:lstStyle/>
        <a:p>
          <a:r>
            <a:rPr lang="es-ES" dirty="0"/>
            <a:t>FLEBITIS</a:t>
          </a:r>
        </a:p>
      </dgm:t>
    </dgm:pt>
    <dgm:pt modelId="{9EB32A9E-C156-4B37-801A-17C9B061A5D7}" type="parTrans" cxnId="{18E01B2B-C5E4-42B1-AB54-56FAB8CB0D17}">
      <dgm:prSet/>
      <dgm:spPr/>
      <dgm:t>
        <a:bodyPr/>
        <a:lstStyle/>
        <a:p>
          <a:endParaRPr lang="es-ES"/>
        </a:p>
      </dgm:t>
    </dgm:pt>
    <dgm:pt modelId="{85D0DEA4-169A-4987-B83C-2F29A9FEAB91}" type="sibTrans" cxnId="{18E01B2B-C5E4-42B1-AB54-56FAB8CB0D17}">
      <dgm:prSet/>
      <dgm:spPr/>
      <dgm:t>
        <a:bodyPr/>
        <a:lstStyle/>
        <a:p>
          <a:endParaRPr lang="es-ES"/>
        </a:p>
      </dgm:t>
    </dgm:pt>
    <dgm:pt modelId="{2C93D954-743B-4D4A-9275-78F8FCE081EA}">
      <dgm:prSet phldrT="[Texto]"/>
      <dgm:spPr/>
      <dgm:t>
        <a:bodyPr/>
        <a:lstStyle/>
        <a:p>
          <a:r>
            <a:rPr lang="es-ES" dirty="0"/>
            <a:t>MECANICA</a:t>
          </a:r>
        </a:p>
      </dgm:t>
    </dgm:pt>
    <dgm:pt modelId="{9C4C680A-99AB-4812-B7DC-BD2A77AE260C}" type="parTrans" cxnId="{764DD66D-2EAF-4929-B309-2FE708ECCC17}">
      <dgm:prSet/>
      <dgm:spPr/>
      <dgm:t>
        <a:bodyPr/>
        <a:lstStyle/>
        <a:p>
          <a:endParaRPr lang="es-ES"/>
        </a:p>
      </dgm:t>
    </dgm:pt>
    <dgm:pt modelId="{2475EB2D-91B5-4F18-9728-27EDFA0CA4AA}" type="sibTrans" cxnId="{764DD66D-2EAF-4929-B309-2FE708ECCC17}">
      <dgm:prSet/>
      <dgm:spPr/>
      <dgm:t>
        <a:bodyPr/>
        <a:lstStyle/>
        <a:p>
          <a:endParaRPr lang="es-ES"/>
        </a:p>
      </dgm:t>
    </dgm:pt>
    <dgm:pt modelId="{DB1B32DC-A033-47BA-A9FC-2B75342BEC60}">
      <dgm:prSet phldrT="[Texto]"/>
      <dgm:spPr/>
      <dgm:t>
        <a:bodyPr/>
        <a:lstStyle/>
        <a:p>
          <a:r>
            <a:rPr lang="es-ES" dirty="0"/>
            <a:t>QUÍMICA</a:t>
          </a:r>
        </a:p>
      </dgm:t>
    </dgm:pt>
    <dgm:pt modelId="{B835964E-2A45-4446-8492-0D9C346AC43C}" type="parTrans" cxnId="{FA5D6A87-9A4C-45D5-B2F4-52FA10ED3E5F}">
      <dgm:prSet/>
      <dgm:spPr/>
      <dgm:t>
        <a:bodyPr/>
        <a:lstStyle/>
        <a:p>
          <a:endParaRPr lang="es-ES"/>
        </a:p>
      </dgm:t>
    </dgm:pt>
    <dgm:pt modelId="{F9643C26-4C38-41F9-ACB7-407EA9736342}" type="sibTrans" cxnId="{FA5D6A87-9A4C-45D5-B2F4-52FA10ED3E5F}">
      <dgm:prSet/>
      <dgm:spPr/>
      <dgm:t>
        <a:bodyPr/>
        <a:lstStyle/>
        <a:p>
          <a:endParaRPr lang="es-ES"/>
        </a:p>
      </dgm:t>
    </dgm:pt>
    <dgm:pt modelId="{62EA2D9C-655D-42C2-82F6-DF3CBAAF48F4}">
      <dgm:prSet phldrT="[Texto]"/>
      <dgm:spPr/>
      <dgm:t>
        <a:bodyPr/>
        <a:lstStyle/>
        <a:p>
          <a:r>
            <a:rPr lang="es-ES" dirty="0"/>
            <a:t>INFECCIOSA</a:t>
          </a:r>
        </a:p>
      </dgm:t>
    </dgm:pt>
    <dgm:pt modelId="{802008C0-7D49-4297-83B8-F9A3F8D1193C}" type="parTrans" cxnId="{0AF2FD65-ECBE-4227-A1C9-3FCFC334A434}">
      <dgm:prSet/>
      <dgm:spPr/>
      <dgm:t>
        <a:bodyPr/>
        <a:lstStyle/>
        <a:p>
          <a:endParaRPr lang="es-ES"/>
        </a:p>
      </dgm:t>
    </dgm:pt>
    <dgm:pt modelId="{5B87E138-4C3A-45EC-8BC7-755E22DB5988}" type="sibTrans" cxnId="{0AF2FD65-ECBE-4227-A1C9-3FCFC334A434}">
      <dgm:prSet/>
      <dgm:spPr/>
      <dgm:t>
        <a:bodyPr/>
        <a:lstStyle/>
        <a:p>
          <a:endParaRPr lang="es-ES"/>
        </a:p>
      </dgm:t>
    </dgm:pt>
    <dgm:pt modelId="{0085FC18-7583-44A6-A066-0373E5DB6F8B}" type="pres">
      <dgm:prSet presAssocID="{E1F26C04-AD3C-4130-8B14-84FB7EB60F37}" presName="hierChild1" presStyleCnt="0">
        <dgm:presLayoutVars>
          <dgm:chPref val="1"/>
          <dgm:dir/>
          <dgm:animOne val="branch"/>
          <dgm:animLvl val="lvl"/>
          <dgm:resizeHandles/>
        </dgm:presLayoutVars>
      </dgm:prSet>
      <dgm:spPr/>
    </dgm:pt>
    <dgm:pt modelId="{5083D143-4F34-4CE1-9DCE-AC0037C02FFA}" type="pres">
      <dgm:prSet presAssocID="{C37C0AEE-62CD-4FA0-B9FC-AFA45E48D050}" presName="hierRoot1" presStyleCnt="0"/>
      <dgm:spPr/>
    </dgm:pt>
    <dgm:pt modelId="{B9623E73-B113-48D7-BC4C-9626FCA6DB54}" type="pres">
      <dgm:prSet presAssocID="{C37C0AEE-62CD-4FA0-B9FC-AFA45E48D050}" presName="composite" presStyleCnt="0"/>
      <dgm:spPr/>
    </dgm:pt>
    <dgm:pt modelId="{1FB35A17-7C31-4191-BF9F-9AD1614B2D5A}" type="pres">
      <dgm:prSet presAssocID="{C37C0AEE-62CD-4FA0-B9FC-AFA45E48D050}" presName="background" presStyleLbl="node0" presStyleIdx="0" presStyleCnt="1"/>
      <dgm:spPr/>
    </dgm:pt>
    <dgm:pt modelId="{C0133BA8-D676-4A8C-9A81-B3E0086E5958}" type="pres">
      <dgm:prSet presAssocID="{C37C0AEE-62CD-4FA0-B9FC-AFA45E48D050}" presName="text" presStyleLbl="fgAcc0" presStyleIdx="0" presStyleCnt="1">
        <dgm:presLayoutVars>
          <dgm:chPref val="3"/>
        </dgm:presLayoutVars>
      </dgm:prSet>
      <dgm:spPr/>
    </dgm:pt>
    <dgm:pt modelId="{B4967553-6000-4338-8D28-1409F9B717DB}" type="pres">
      <dgm:prSet presAssocID="{C37C0AEE-62CD-4FA0-B9FC-AFA45E48D050}" presName="hierChild2" presStyleCnt="0"/>
      <dgm:spPr/>
    </dgm:pt>
    <dgm:pt modelId="{C90EC219-6E5A-4C2B-B287-C2A6120D0EB0}" type="pres">
      <dgm:prSet presAssocID="{9C4C680A-99AB-4812-B7DC-BD2A77AE260C}" presName="Name10" presStyleLbl="parChTrans1D2" presStyleIdx="0" presStyleCnt="3"/>
      <dgm:spPr/>
    </dgm:pt>
    <dgm:pt modelId="{C7A55A74-4CEB-4F5D-B7EB-75158A3CEB46}" type="pres">
      <dgm:prSet presAssocID="{2C93D954-743B-4D4A-9275-78F8FCE081EA}" presName="hierRoot2" presStyleCnt="0"/>
      <dgm:spPr/>
    </dgm:pt>
    <dgm:pt modelId="{7AA58989-E887-4E7D-A233-DEBBF8564441}" type="pres">
      <dgm:prSet presAssocID="{2C93D954-743B-4D4A-9275-78F8FCE081EA}" presName="composite2" presStyleCnt="0"/>
      <dgm:spPr/>
    </dgm:pt>
    <dgm:pt modelId="{C6CAF07B-74C0-4335-BFF2-1BCAAB14D25F}" type="pres">
      <dgm:prSet presAssocID="{2C93D954-743B-4D4A-9275-78F8FCE081EA}" presName="background2" presStyleLbl="node2" presStyleIdx="0" presStyleCnt="3"/>
      <dgm:spPr/>
    </dgm:pt>
    <dgm:pt modelId="{C05DC02A-C1D7-4469-A288-873B788B3837}" type="pres">
      <dgm:prSet presAssocID="{2C93D954-743B-4D4A-9275-78F8FCE081EA}" presName="text2" presStyleLbl="fgAcc2" presStyleIdx="0" presStyleCnt="3">
        <dgm:presLayoutVars>
          <dgm:chPref val="3"/>
        </dgm:presLayoutVars>
      </dgm:prSet>
      <dgm:spPr/>
    </dgm:pt>
    <dgm:pt modelId="{81FF38E7-1996-4836-88F7-8FFDB9ED3446}" type="pres">
      <dgm:prSet presAssocID="{2C93D954-743B-4D4A-9275-78F8FCE081EA}" presName="hierChild3" presStyleCnt="0"/>
      <dgm:spPr/>
    </dgm:pt>
    <dgm:pt modelId="{8FE0E73C-EF15-46E6-92CC-859E6DA21D08}" type="pres">
      <dgm:prSet presAssocID="{B835964E-2A45-4446-8492-0D9C346AC43C}" presName="Name10" presStyleLbl="parChTrans1D2" presStyleIdx="1" presStyleCnt="3"/>
      <dgm:spPr/>
    </dgm:pt>
    <dgm:pt modelId="{B99BB6E1-5CC4-477D-A757-A031B8CA85D8}" type="pres">
      <dgm:prSet presAssocID="{DB1B32DC-A033-47BA-A9FC-2B75342BEC60}" presName="hierRoot2" presStyleCnt="0"/>
      <dgm:spPr/>
    </dgm:pt>
    <dgm:pt modelId="{A451FA8D-EA9C-4601-AEF5-73A47B123D84}" type="pres">
      <dgm:prSet presAssocID="{DB1B32DC-A033-47BA-A9FC-2B75342BEC60}" presName="composite2" presStyleCnt="0"/>
      <dgm:spPr/>
    </dgm:pt>
    <dgm:pt modelId="{D667098F-B1B6-4818-92BA-361090625873}" type="pres">
      <dgm:prSet presAssocID="{DB1B32DC-A033-47BA-A9FC-2B75342BEC60}" presName="background2" presStyleLbl="node2" presStyleIdx="1" presStyleCnt="3"/>
      <dgm:spPr/>
    </dgm:pt>
    <dgm:pt modelId="{FC3DADDE-C2AC-4205-8318-AEBBF9360EE8}" type="pres">
      <dgm:prSet presAssocID="{DB1B32DC-A033-47BA-A9FC-2B75342BEC60}" presName="text2" presStyleLbl="fgAcc2" presStyleIdx="1" presStyleCnt="3">
        <dgm:presLayoutVars>
          <dgm:chPref val="3"/>
        </dgm:presLayoutVars>
      </dgm:prSet>
      <dgm:spPr/>
    </dgm:pt>
    <dgm:pt modelId="{8B66EB37-33B6-4DBC-A48A-3772F69F5649}" type="pres">
      <dgm:prSet presAssocID="{DB1B32DC-A033-47BA-A9FC-2B75342BEC60}" presName="hierChild3" presStyleCnt="0"/>
      <dgm:spPr/>
    </dgm:pt>
    <dgm:pt modelId="{4229C79D-3DFE-497A-ABE2-4BD5EF885CB9}" type="pres">
      <dgm:prSet presAssocID="{802008C0-7D49-4297-83B8-F9A3F8D1193C}" presName="Name10" presStyleLbl="parChTrans1D2" presStyleIdx="2" presStyleCnt="3"/>
      <dgm:spPr/>
    </dgm:pt>
    <dgm:pt modelId="{D62D5717-3283-40D2-ACEC-B96AF5FC44A6}" type="pres">
      <dgm:prSet presAssocID="{62EA2D9C-655D-42C2-82F6-DF3CBAAF48F4}" presName="hierRoot2" presStyleCnt="0"/>
      <dgm:spPr/>
    </dgm:pt>
    <dgm:pt modelId="{2F18C5F4-14F1-4691-ADA3-3947D28D8B5B}" type="pres">
      <dgm:prSet presAssocID="{62EA2D9C-655D-42C2-82F6-DF3CBAAF48F4}" presName="composite2" presStyleCnt="0"/>
      <dgm:spPr/>
    </dgm:pt>
    <dgm:pt modelId="{0A43C89C-556E-4A28-B3E1-ADC37FA9781B}" type="pres">
      <dgm:prSet presAssocID="{62EA2D9C-655D-42C2-82F6-DF3CBAAF48F4}" presName="background2" presStyleLbl="node2" presStyleIdx="2" presStyleCnt="3"/>
      <dgm:spPr/>
    </dgm:pt>
    <dgm:pt modelId="{E267124C-3591-4B1C-BE35-FDC9460FCEF0}" type="pres">
      <dgm:prSet presAssocID="{62EA2D9C-655D-42C2-82F6-DF3CBAAF48F4}" presName="text2" presStyleLbl="fgAcc2" presStyleIdx="2" presStyleCnt="3">
        <dgm:presLayoutVars>
          <dgm:chPref val="3"/>
        </dgm:presLayoutVars>
      </dgm:prSet>
      <dgm:spPr/>
    </dgm:pt>
    <dgm:pt modelId="{A94DEA61-6941-416A-AA35-56811F84660C}" type="pres">
      <dgm:prSet presAssocID="{62EA2D9C-655D-42C2-82F6-DF3CBAAF48F4}" presName="hierChild3" presStyleCnt="0"/>
      <dgm:spPr/>
    </dgm:pt>
  </dgm:ptLst>
  <dgm:cxnLst>
    <dgm:cxn modelId="{18E01B2B-C5E4-42B1-AB54-56FAB8CB0D17}" srcId="{E1F26C04-AD3C-4130-8B14-84FB7EB60F37}" destId="{C37C0AEE-62CD-4FA0-B9FC-AFA45E48D050}" srcOrd="0" destOrd="0" parTransId="{9EB32A9E-C156-4B37-801A-17C9B061A5D7}" sibTransId="{85D0DEA4-169A-4987-B83C-2F29A9FEAB91}"/>
    <dgm:cxn modelId="{C393713E-24BB-4418-A7AD-2D6DAB8243EC}" type="presOf" srcId="{B835964E-2A45-4446-8492-0D9C346AC43C}" destId="{8FE0E73C-EF15-46E6-92CC-859E6DA21D08}" srcOrd="0" destOrd="0" presId="urn:microsoft.com/office/officeart/2005/8/layout/hierarchy1"/>
    <dgm:cxn modelId="{30C70063-6FB3-4C49-A669-FF761B516BE7}" type="presOf" srcId="{62EA2D9C-655D-42C2-82F6-DF3CBAAF48F4}" destId="{E267124C-3591-4B1C-BE35-FDC9460FCEF0}" srcOrd="0" destOrd="0" presId="urn:microsoft.com/office/officeart/2005/8/layout/hierarchy1"/>
    <dgm:cxn modelId="{0AF2FD65-ECBE-4227-A1C9-3FCFC334A434}" srcId="{C37C0AEE-62CD-4FA0-B9FC-AFA45E48D050}" destId="{62EA2D9C-655D-42C2-82F6-DF3CBAAF48F4}" srcOrd="2" destOrd="0" parTransId="{802008C0-7D49-4297-83B8-F9A3F8D1193C}" sibTransId="{5B87E138-4C3A-45EC-8BC7-755E22DB5988}"/>
    <dgm:cxn modelId="{219B4948-0011-421E-B976-9BCB51D47AC3}" type="presOf" srcId="{DB1B32DC-A033-47BA-A9FC-2B75342BEC60}" destId="{FC3DADDE-C2AC-4205-8318-AEBBF9360EE8}" srcOrd="0" destOrd="0" presId="urn:microsoft.com/office/officeart/2005/8/layout/hierarchy1"/>
    <dgm:cxn modelId="{764DD66D-2EAF-4929-B309-2FE708ECCC17}" srcId="{C37C0AEE-62CD-4FA0-B9FC-AFA45E48D050}" destId="{2C93D954-743B-4D4A-9275-78F8FCE081EA}" srcOrd="0" destOrd="0" parTransId="{9C4C680A-99AB-4812-B7DC-BD2A77AE260C}" sibTransId="{2475EB2D-91B5-4F18-9728-27EDFA0CA4AA}"/>
    <dgm:cxn modelId="{53156A52-6257-4FF5-A63B-B815559EEA60}" type="presOf" srcId="{C37C0AEE-62CD-4FA0-B9FC-AFA45E48D050}" destId="{C0133BA8-D676-4A8C-9A81-B3E0086E5958}" srcOrd="0" destOrd="0" presId="urn:microsoft.com/office/officeart/2005/8/layout/hierarchy1"/>
    <dgm:cxn modelId="{FA5D6A87-9A4C-45D5-B2F4-52FA10ED3E5F}" srcId="{C37C0AEE-62CD-4FA0-B9FC-AFA45E48D050}" destId="{DB1B32DC-A033-47BA-A9FC-2B75342BEC60}" srcOrd="1" destOrd="0" parTransId="{B835964E-2A45-4446-8492-0D9C346AC43C}" sibTransId="{F9643C26-4C38-41F9-ACB7-407EA9736342}"/>
    <dgm:cxn modelId="{01078395-AE2B-483D-A102-660437202A4E}" type="presOf" srcId="{802008C0-7D49-4297-83B8-F9A3F8D1193C}" destId="{4229C79D-3DFE-497A-ABE2-4BD5EF885CB9}" srcOrd="0" destOrd="0" presId="urn:microsoft.com/office/officeart/2005/8/layout/hierarchy1"/>
    <dgm:cxn modelId="{6B4248D2-F8BC-4ACA-AE0F-B7A1EBB04EBC}" type="presOf" srcId="{2C93D954-743B-4D4A-9275-78F8FCE081EA}" destId="{C05DC02A-C1D7-4469-A288-873B788B3837}" srcOrd="0" destOrd="0" presId="urn:microsoft.com/office/officeart/2005/8/layout/hierarchy1"/>
    <dgm:cxn modelId="{9975CFD3-5E3E-40CA-A1B5-9B3B772EBB3F}" type="presOf" srcId="{9C4C680A-99AB-4812-B7DC-BD2A77AE260C}" destId="{C90EC219-6E5A-4C2B-B287-C2A6120D0EB0}" srcOrd="0" destOrd="0" presId="urn:microsoft.com/office/officeart/2005/8/layout/hierarchy1"/>
    <dgm:cxn modelId="{0BA7B2F2-C2D0-4D7A-B630-F253ECBF6D57}" type="presOf" srcId="{E1F26C04-AD3C-4130-8B14-84FB7EB60F37}" destId="{0085FC18-7583-44A6-A066-0373E5DB6F8B}" srcOrd="0" destOrd="0" presId="urn:microsoft.com/office/officeart/2005/8/layout/hierarchy1"/>
    <dgm:cxn modelId="{64B682CE-BCE4-4F23-8FAE-C0AD73BD53E6}" type="presParOf" srcId="{0085FC18-7583-44A6-A066-0373E5DB6F8B}" destId="{5083D143-4F34-4CE1-9DCE-AC0037C02FFA}" srcOrd="0" destOrd="0" presId="urn:microsoft.com/office/officeart/2005/8/layout/hierarchy1"/>
    <dgm:cxn modelId="{2A35BE56-1A5E-4635-A982-B5B971E5656A}" type="presParOf" srcId="{5083D143-4F34-4CE1-9DCE-AC0037C02FFA}" destId="{B9623E73-B113-48D7-BC4C-9626FCA6DB54}" srcOrd="0" destOrd="0" presId="urn:microsoft.com/office/officeart/2005/8/layout/hierarchy1"/>
    <dgm:cxn modelId="{8C037E65-F2CF-4CF2-81C5-13B12188BA4D}" type="presParOf" srcId="{B9623E73-B113-48D7-BC4C-9626FCA6DB54}" destId="{1FB35A17-7C31-4191-BF9F-9AD1614B2D5A}" srcOrd="0" destOrd="0" presId="urn:microsoft.com/office/officeart/2005/8/layout/hierarchy1"/>
    <dgm:cxn modelId="{96572A00-4B29-4F49-AAEB-1B2452A04903}" type="presParOf" srcId="{B9623E73-B113-48D7-BC4C-9626FCA6DB54}" destId="{C0133BA8-D676-4A8C-9A81-B3E0086E5958}" srcOrd="1" destOrd="0" presId="urn:microsoft.com/office/officeart/2005/8/layout/hierarchy1"/>
    <dgm:cxn modelId="{E4ECE66F-60B4-4B51-BE0E-539F1D044177}" type="presParOf" srcId="{5083D143-4F34-4CE1-9DCE-AC0037C02FFA}" destId="{B4967553-6000-4338-8D28-1409F9B717DB}" srcOrd="1" destOrd="0" presId="urn:microsoft.com/office/officeart/2005/8/layout/hierarchy1"/>
    <dgm:cxn modelId="{85599D1B-7D8C-4693-BCFD-889F18E65C21}" type="presParOf" srcId="{B4967553-6000-4338-8D28-1409F9B717DB}" destId="{C90EC219-6E5A-4C2B-B287-C2A6120D0EB0}" srcOrd="0" destOrd="0" presId="urn:microsoft.com/office/officeart/2005/8/layout/hierarchy1"/>
    <dgm:cxn modelId="{CD711385-51A9-4E48-B3F6-369945F0AAC4}" type="presParOf" srcId="{B4967553-6000-4338-8D28-1409F9B717DB}" destId="{C7A55A74-4CEB-4F5D-B7EB-75158A3CEB46}" srcOrd="1" destOrd="0" presId="urn:microsoft.com/office/officeart/2005/8/layout/hierarchy1"/>
    <dgm:cxn modelId="{819F27C0-9596-4DDC-8922-D10040A2A1EA}" type="presParOf" srcId="{C7A55A74-4CEB-4F5D-B7EB-75158A3CEB46}" destId="{7AA58989-E887-4E7D-A233-DEBBF8564441}" srcOrd="0" destOrd="0" presId="urn:microsoft.com/office/officeart/2005/8/layout/hierarchy1"/>
    <dgm:cxn modelId="{9BB1B082-8901-416C-BF49-6E924686A825}" type="presParOf" srcId="{7AA58989-E887-4E7D-A233-DEBBF8564441}" destId="{C6CAF07B-74C0-4335-BFF2-1BCAAB14D25F}" srcOrd="0" destOrd="0" presId="urn:microsoft.com/office/officeart/2005/8/layout/hierarchy1"/>
    <dgm:cxn modelId="{46E33AD8-9F01-4EB0-84E4-933B6AD03B42}" type="presParOf" srcId="{7AA58989-E887-4E7D-A233-DEBBF8564441}" destId="{C05DC02A-C1D7-4469-A288-873B788B3837}" srcOrd="1" destOrd="0" presId="urn:microsoft.com/office/officeart/2005/8/layout/hierarchy1"/>
    <dgm:cxn modelId="{DACE0F1E-2E57-4A5E-B4DC-2D32B8386A31}" type="presParOf" srcId="{C7A55A74-4CEB-4F5D-B7EB-75158A3CEB46}" destId="{81FF38E7-1996-4836-88F7-8FFDB9ED3446}" srcOrd="1" destOrd="0" presId="urn:microsoft.com/office/officeart/2005/8/layout/hierarchy1"/>
    <dgm:cxn modelId="{2C9608AD-0424-41C9-A22B-1A52FADE5801}" type="presParOf" srcId="{B4967553-6000-4338-8D28-1409F9B717DB}" destId="{8FE0E73C-EF15-46E6-92CC-859E6DA21D08}" srcOrd="2" destOrd="0" presId="urn:microsoft.com/office/officeart/2005/8/layout/hierarchy1"/>
    <dgm:cxn modelId="{345DA4E8-5BE0-4C07-A032-13E08F6B312F}" type="presParOf" srcId="{B4967553-6000-4338-8D28-1409F9B717DB}" destId="{B99BB6E1-5CC4-477D-A757-A031B8CA85D8}" srcOrd="3" destOrd="0" presId="urn:microsoft.com/office/officeart/2005/8/layout/hierarchy1"/>
    <dgm:cxn modelId="{C2122ABB-A769-4EE4-9F2A-01DEAFD9C689}" type="presParOf" srcId="{B99BB6E1-5CC4-477D-A757-A031B8CA85D8}" destId="{A451FA8D-EA9C-4601-AEF5-73A47B123D84}" srcOrd="0" destOrd="0" presId="urn:microsoft.com/office/officeart/2005/8/layout/hierarchy1"/>
    <dgm:cxn modelId="{9597D508-376C-4ADE-8036-67E68CB2B0B2}" type="presParOf" srcId="{A451FA8D-EA9C-4601-AEF5-73A47B123D84}" destId="{D667098F-B1B6-4818-92BA-361090625873}" srcOrd="0" destOrd="0" presId="urn:microsoft.com/office/officeart/2005/8/layout/hierarchy1"/>
    <dgm:cxn modelId="{00EFF7A3-635B-473F-A661-D6DF09E0B77C}" type="presParOf" srcId="{A451FA8D-EA9C-4601-AEF5-73A47B123D84}" destId="{FC3DADDE-C2AC-4205-8318-AEBBF9360EE8}" srcOrd="1" destOrd="0" presId="urn:microsoft.com/office/officeart/2005/8/layout/hierarchy1"/>
    <dgm:cxn modelId="{04C58BE9-FC8E-4BDD-86C1-1A4D9F6EB854}" type="presParOf" srcId="{B99BB6E1-5CC4-477D-A757-A031B8CA85D8}" destId="{8B66EB37-33B6-4DBC-A48A-3772F69F5649}" srcOrd="1" destOrd="0" presId="urn:microsoft.com/office/officeart/2005/8/layout/hierarchy1"/>
    <dgm:cxn modelId="{D6728620-CBB8-4289-974C-CE3419E44507}" type="presParOf" srcId="{B4967553-6000-4338-8D28-1409F9B717DB}" destId="{4229C79D-3DFE-497A-ABE2-4BD5EF885CB9}" srcOrd="4" destOrd="0" presId="urn:microsoft.com/office/officeart/2005/8/layout/hierarchy1"/>
    <dgm:cxn modelId="{334A5C8A-B746-45D8-A7CF-3C4993EFE69D}" type="presParOf" srcId="{B4967553-6000-4338-8D28-1409F9B717DB}" destId="{D62D5717-3283-40D2-ACEC-B96AF5FC44A6}" srcOrd="5" destOrd="0" presId="urn:microsoft.com/office/officeart/2005/8/layout/hierarchy1"/>
    <dgm:cxn modelId="{E8DECACF-046C-4F67-8794-9F86CA08E74F}" type="presParOf" srcId="{D62D5717-3283-40D2-ACEC-B96AF5FC44A6}" destId="{2F18C5F4-14F1-4691-ADA3-3947D28D8B5B}" srcOrd="0" destOrd="0" presId="urn:microsoft.com/office/officeart/2005/8/layout/hierarchy1"/>
    <dgm:cxn modelId="{0D2BCC07-3528-46B4-8929-E07A77750F0C}" type="presParOf" srcId="{2F18C5F4-14F1-4691-ADA3-3947D28D8B5B}" destId="{0A43C89C-556E-4A28-B3E1-ADC37FA9781B}" srcOrd="0" destOrd="0" presId="urn:microsoft.com/office/officeart/2005/8/layout/hierarchy1"/>
    <dgm:cxn modelId="{42DE0ECC-A761-46A7-B845-A3A7FD6662E4}" type="presParOf" srcId="{2F18C5F4-14F1-4691-ADA3-3947D28D8B5B}" destId="{E267124C-3591-4B1C-BE35-FDC9460FCEF0}" srcOrd="1" destOrd="0" presId="urn:microsoft.com/office/officeart/2005/8/layout/hierarchy1"/>
    <dgm:cxn modelId="{ACD9CFB7-3D1A-4752-88E9-D2FF054234C7}" type="presParOf" srcId="{D62D5717-3283-40D2-ACEC-B96AF5FC44A6}" destId="{A94DEA61-6941-416A-AA35-56811F8466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08293-3EB6-4F40-AE73-D152BCD89141}">
      <dsp:nvSpPr>
        <dsp:cNvPr id="0" name=""/>
        <dsp:cNvSpPr/>
      </dsp:nvSpPr>
      <dsp:spPr>
        <a:xfrm>
          <a:off x="1895" y="0"/>
          <a:ext cx="1986359" cy="5418667"/>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0" kern="1200" spc="-20" dirty="0">
              <a:latin typeface="Calibri"/>
              <a:cs typeface="Calibri"/>
            </a:rPr>
            <a:t>Para</a:t>
          </a:r>
          <a:r>
            <a:rPr lang="es-CO" sz="1200" b="0" kern="1200" spc="275" dirty="0">
              <a:latin typeface="Calibri"/>
              <a:cs typeface="Calibri"/>
            </a:rPr>
            <a:t> </a:t>
          </a:r>
          <a:r>
            <a:rPr lang="es-CO" sz="1200" b="0" kern="1200" spc="-5" dirty="0">
              <a:latin typeface="Calibri"/>
              <a:cs typeface="Calibri"/>
            </a:rPr>
            <a:t>localizar la </a:t>
          </a:r>
          <a:r>
            <a:rPr lang="es-CO" sz="1200" b="0" kern="1200" spc="-10" dirty="0">
              <a:latin typeface="Calibri"/>
              <a:cs typeface="Calibri"/>
            </a:rPr>
            <a:t>vena </a:t>
          </a:r>
          <a:r>
            <a:rPr lang="es-CO" sz="1200" b="0" kern="1200" spc="-5" dirty="0">
              <a:latin typeface="Calibri"/>
              <a:cs typeface="Calibri"/>
            </a:rPr>
            <a:t>adecuada, busque una posición </a:t>
          </a:r>
          <a:r>
            <a:rPr lang="es-CO" sz="1200" b="0" kern="1200" spc="-10" dirty="0">
              <a:latin typeface="Calibri"/>
              <a:cs typeface="Calibri"/>
            </a:rPr>
            <a:t>cómoda para el  paciente </a:t>
          </a:r>
          <a:r>
            <a:rPr lang="es-CO" sz="1200" b="0" kern="1200" spc="-5" dirty="0">
              <a:latin typeface="Calibri"/>
              <a:cs typeface="Calibri"/>
            </a:rPr>
            <a:t>y donde </a:t>
          </a:r>
          <a:r>
            <a:rPr lang="es-CO" sz="1200" b="0" kern="1200" spc="-20" dirty="0">
              <a:latin typeface="Calibri"/>
              <a:cs typeface="Calibri"/>
            </a:rPr>
            <a:t>haya </a:t>
          </a:r>
          <a:r>
            <a:rPr lang="es-CO" sz="1200" b="0" kern="1200" spc="-5" dirty="0">
              <a:latin typeface="Calibri"/>
              <a:cs typeface="Calibri"/>
            </a:rPr>
            <a:t>iluminación, luego </a:t>
          </a:r>
          <a:r>
            <a:rPr lang="es-CO" sz="1200" b="0" kern="1200" spc="-10" dirty="0">
              <a:latin typeface="Calibri"/>
              <a:cs typeface="Calibri"/>
            </a:rPr>
            <a:t>coloque </a:t>
          </a:r>
          <a:r>
            <a:rPr lang="es-CO" sz="1200" b="0" kern="1200" spc="-5" dirty="0">
              <a:latin typeface="Calibri"/>
              <a:cs typeface="Calibri"/>
            </a:rPr>
            <a:t>el </a:t>
          </a:r>
          <a:r>
            <a:rPr lang="es-CO" sz="1200" b="0" kern="1200" spc="-10" dirty="0">
              <a:latin typeface="Calibri"/>
              <a:cs typeface="Calibri"/>
            </a:rPr>
            <a:t>torniquete </a:t>
          </a:r>
          <a:r>
            <a:rPr lang="es-CO" sz="1200" b="0" kern="1200" spc="-5" dirty="0">
              <a:latin typeface="Calibri"/>
              <a:cs typeface="Calibri"/>
            </a:rPr>
            <a:t>de </a:t>
          </a:r>
          <a:r>
            <a:rPr lang="es-CO" sz="1200" b="0" kern="1200" spc="-10" dirty="0">
              <a:latin typeface="Calibri"/>
              <a:cs typeface="Calibri"/>
            </a:rPr>
            <a:t>cuatro  </a:t>
          </a:r>
          <a:r>
            <a:rPr lang="es-CO" sz="1200" b="0" kern="1200" spc="-5" dirty="0">
              <a:latin typeface="Calibri"/>
              <a:cs typeface="Calibri"/>
            </a:rPr>
            <a:t>dedos por </a:t>
          </a:r>
          <a:r>
            <a:rPr lang="es-CO" sz="1200" b="0" kern="1200" spc="-10" dirty="0">
              <a:latin typeface="Calibri"/>
              <a:cs typeface="Calibri"/>
            </a:rPr>
            <a:t>encima </a:t>
          </a:r>
          <a:r>
            <a:rPr lang="es-CO" sz="1200" b="0" kern="1200" spc="-5" dirty="0">
              <a:latin typeface="Calibri"/>
              <a:cs typeface="Calibri"/>
            </a:rPr>
            <a:t>del sitio de</a:t>
          </a:r>
          <a:r>
            <a:rPr lang="es-CO" sz="1200" b="0" kern="1200" spc="20" dirty="0">
              <a:latin typeface="Calibri"/>
              <a:cs typeface="Calibri"/>
            </a:rPr>
            <a:t> </a:t>
          </a:r>
          <a:r>
            <a:rPr lang="es-CO" sz="1200" b="0" kern="1200" spc="-5" dirty="0">
              <a:latin typeface="Calibri"/>
              <a:cs typeface="Calibri"/>
            </a:rPr>
            <a:t>punción.</a:t>
          </a:r>
          <a:endParaRPr lang="es-ES" sz="1200" b="0" kern="1200" dirty="0"/>
        </a:p>
      </dsp:txBody>
      <dsp:txXfrm>
        <a:off x="1895" y="2167466"/>
        <a:ext cx="1986359" cy="2167466"/>
      </dsp:txXfrm>
    </dsp:sp>
    <dsp:sp modelId="{F5E47E31-E93B-4031-98ED-A793C02D6641}">
      <dsp:nvSpPr>
        <dsp:cNvPr id="0" name=""/>
        <dsp:cNvSpPr/>
      </dsp:nvSpPr>
      <dsp:spPr>
        <a:xfrm>
          <a:off x="92866" y="325120"/>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34CC8E-E7EC-4CA1-842F-F67F4935EE1A}">
      <dsp:nvSpPr>
        <dsp:cNvPr id="0" name=""/>
        <dsp:cNvSpPr/>
      </dsp:nvSpPr>
      <dsp:spPr>
        <a:xfrm>
          <a:off x="2047845" y="0"/>
          <a:ext cx="1986359" cy="5418667"/>
        </a:xfrm>
        <a:prstGeom prst="roundRect">
          <a:avLst>
            <a:gd name="adj" fmla="val 1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0" kern="1200" spc="-5" dirty="0">
              <a:latin typeface="Calibri"/>
              <a:cs typeface="Calibri"/>
            </a:rPr>
            <a:t>Limpiar del </a:t>
          </a:r>
          <a:r>
            <a:rPr lang="es-CO" sz="1200" b="0" kern="1200" spc="-10" dirty="0">
              <a:latin typeface="Calibri"/>
              <a:cs typeface="Calibri"/>
            </a:rPr>
            <a:t>centro </a:t>
          </a:r>
          <a:r>
            <a:rPr lang="es-CO" sz="1200" b="0" kern="1200" spc="-5" dirty="0">
              <a:latin typeface="Calibri"/>
              <a:cs typeface="Calibri"/>
            </a:rPr>
            <a:t>hacia la periferia </a:t>
          </a:r>
          <a:r>
            <a:rPr lang="es-CO" sz="1200" b="0" kern="1200" spc="-10" dirty="0">
              <a:latin typeface="Calibri"/>
              <a:cs typeface="Calibri"/>
            </a:rPr>
            <a:t>con </a:t>
          </a:r>
          <a:r>
            <a:rPr lang="es-CO" sz="1200" b="0" kern="1200" spc="-5" dirty="0">
              <a:latin typeface="Calibri"/>
              <a:cs typeface="Calibri"/>
            </a:rPr>
            <a:t>alcohol antiséptico al 70% más o  </a:t>
          </a:r>
          <a:r>
            <a:rPr lang="es-CO" sz="1200" b="0" kern="1200" spc="-10" dirty="0">
              <a:latin typeface="Calibri"/>
              <a:cs typeface="Calibri"/>
            </a:rPr>
            <a:t>menos </a:t>
          </a:r>
          <a:r>
            <a:rPr lang="es-CO" sz="1200" b="0" kern="1200" spc="-5" dirty="0">
              <a:latin typeface="Calibri"/>
              <a:cs typeface="Calibri"/>
            </a:rPr>
            <a:t>de 15 a 20 cm del </a:t>
          </a:r>
          <a:r>
            <a:rPr lang="es-CO" sz="1200" b="0" kern="1200" dirty="0">
              <a:latin typeface="Calibri"/>
              <a:cs typeface="Calibri"/>
            </a:rPr>
            <a:t>sitio </a:t>
          </a:r>
          <a:r>
            <a:rPr lang="es-CO" sz="1200" b="0" kern="1200" spc="-5" dirty="0">
              <a:latin typeface="Calibri"/>
              <a:cs typeface="Calibri"/>
            </a:rPr>
            <a:t>de inserción por </a:t>
          </a:r>
          <a:r>
            <a:rPr lang="es-CO" sz="1200" b="0" kern="1200" spc="-10" dirty="0">
              <a:latin typeface="Calibri"/>
              <a:cs typeface="Calibri"/>
            </a:rPr>
            <a:t>tres veces </a:t>
          </a:r>
          <a:r>
            <a:rPr lang="es-CO" sz="1200" b="0" kern="1200" spc="-5" dirty="0">
              <a:latin typeface="Calibri"/>
              <a:cs typeface="Calibri"/>
            </a:rPr>
            <a:t>con </a:t>
          </a:r>
          <a:r>
            <a:rPr lang="es-CO" sz="1200" b="0" kern="1200" spc="-15" dirty="0">
              <a:latin typeface="Calibri"/>
              <a:cs typeface="Calibri"/>
            </a:rPr>
            <a:t>gasa  diferente </a:t>
          </a:r>
          <a:r>
            <a:rPr lang="es-CO" sz="1200" b="0" kern="1200" spc="-10" dirty="0">
              <a:latin typeface="Calibri"/>
              <a:cs typeface="Calibri"/>
            </a:rPr>
            <a:t>para </a:t>
          </a:r>
          <a:r>
            <a:rPr lang="es-CO" sz="1200" b="0" kern="1200" spc="-5" dirty="0">
              <a:latin typeface="Calibri"/>
              <a:cs typeface="Calibri"/>
            </a:rPr>
            <a:t>la antisepsia de la piel y </a:t>
          </a:r>
          <a:r>
            <a:rPr lang="es-CO" sz="1200" b="0" kern="1200" spc="-10" dirty="0">
              <a:latin typeface="Calibri"/>
              <a:cs typeface="Calibri"/>
            </a:rPr>
            <a:t>esperar </a:t>
          </a:r>
          <a:r>
            <a:rPr lang="es-CO" sz="1200" b="0" kern="1200" spc="-5" dirty="0">
              <a:latin typeface="Calibri"/>
              <a:cs typeface="Calibri"/>
            </a:rPr>
            <a:t>que </a:t>
          </a:r>
          <a:r>
            <a:rPr lang="es-CO" sz="1200" b="0" kern="1200" spc="-10" dirty="0">
              <a:latin typeface="Calibri"/>
              <a:cs typeface="Calibri"/>
            </a:rPr>
            <a:t>tome contacto con la  </a:t>
          </a:r>
          <a:r>
            <a:rPr lang="es-CO" sz="1200" b="0" kern="1200" spc="-5" dirty="0">
              <a:latin typeface="Calibri"/>
              <a:cs typeface="Calibri"/>
            </a:rPr>
            <a:t>piel al </a:t>
          </a:r>
          <a:r>
            <a:rPr lang="es-CO" sz="1200" b="0" kern="1200" spc="-10" dirty="0">
              <a:latin typeface="Calibri"/>
              <a:cs typeface="Calibri"/>
            </a:rPr>
            <a:t>menos </a:t>
          </a:r>
          <a:r>
            <a:rPr lang="es-CO" sz="1200" b="0" kern="1200" spc="-5" dirty="0">
              <a:latin typeface="Calibri"/>
              <a:cs typeface="Calibri"/>
            </a:rPr>
            <a:t>30 segundos </a:t>
          </a:r>
          <a:r>
            <a:rPr lang="es-CO" sz="1200" b="0" kern="1200" spc="-10" dirty="0">
              <a:latin typeface="Calibri"/>
              <a:cs typeface="Calibri"/>
            </a:rPr>
            <a:t>antes </a:t>
          </a:r>
          <a:r>
            <a:rPr lang="es-CO" sz="1200" b="0" kern="1200" spc="-5" dirty="0">
              <a:latin typeface="Calibri"/>
              <a:cs typeface="Calibri"/>
            </a:rPr>
            <a:t>de </a:t>
          </a:r>
          <a:r>
            <a:rPr lang="es-CO" sz="1200" b="0" kern="1200" spc="-10" dirty="0">
              <a:latin typeface="Calibri"/>
              <a:cs typeface="Calibri"/>
            </a:rPr>
            <a:t>insertar </a:t>
          </a:r>
          <a:r>
            <a:rPr lang="es-CO" sz="1200" b="0" kern="1200" spc="-5" dirty="0">
              <a:latin typeface="Calibri"/>
              <a:cs typeface="Calibri"/>
            </a:rPr>
            <a:t>el</a:t>
          </a:r>
          <a:r>
            <a:rPr lang="es-CO" sz="1200" b="0" kern="1200" spc="45" dirty="0">
              <a:latin typeface="Calibri"/>
              <a:cs typeface="Calibri"/>
            </a:rPr>
            <a:t> </a:t>
          </a:r>
          <a:r>
            <a:rPr lang="es-CO" sz="1200" b="0" kern="1200" spc="-15" dirty="0">
              <a:latin typeface="Calibri"/>
              <a:cs typeface="Calibri"/>
            </a:rPr>
            <a:t>catéter</a:t>
          </a:r>
          <a:endParaRPr lang="es-ES" sz="1200" b="0" kern="1200" dirty="0"/>
        </a:p>
      </dsp:txBody>
      <dsp:txXfrm>
        <a:off x="2047845" y="2167466"/>
        <a:ext cx="1986359" cy="2167466"/>
      </dsp:txXfrm>
    </dsp:sp>
    <dsp:sp modelId="{C0342633-C6A3-459A-93AA-6437D93AA4EE}">
      <dsp:nvSpPr>
        <dsp:cNvPr id="0" name=""/>
        <dsp:cNvSpPr/>
      </dsp:nvSpPr>
      <dsp:spPr>
        <a:xfrm>
          <a:off x="2138816" y="325120"/>
          <a:ext cx="1804416" cy="18044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55D4EA-39C9-4B5D-9ABD-2081EB4883F2}">
      <dsp:nvSpPr>
        <dsp:cNvPr id="0" name=""/>
        <dsp:cNvSpPr/>
      </dsp:nvSpPr>
      <dsp:spPr>
        <a:xfrm>
          <a:off x="4093795" y="0"/>
          <a:ext cx="1986359" cy="5418667"/>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0" kern="1200" spc="-5" dirty="0">
              <a:latin typeface="Calibri"/>
              <a:cs typeface="Calibri"/>
            </a:rPr>
            <a:t>Estabilice la </a:t>
          </a:r>
          <a:r>
            <a:rPr lang="es-CO" sz="1200" b="0" kern="1200" spc="-10" dirty="0">
              <a:latin typeface="Calibri"/>
              <a:cs typeface="Calibri"/>
            </a:rPr>
            <a:t>vena manteniendo </a:t>
          </a:r>
          <a:r>
            <a:rPr lang="es-CO" sz="1200" b="0" kern="1200" spc="-5" dirty="0">
              <a:latin typeface="Calibri"/>
              <a:cs typeface="Calibri"/>
            </a:rPr>
            <a:t>la piel </a:t>
          </a:r>
          <a:r>
            <a:rPr lang="es-CO" sz="1200" b="0" kern="1200" spc="-10" dirty="0">
              <a:latin typeface="Calibri"/>
              <a:cs typeface="Calibri"/>
            </a:rPr>
            <a:t>tensa </a:t>
          </a:r>
          <a:r>
            <a:rPr lang="es-CO" sz="1200" b="0" kern="1200" spc="-5" dirty="0">
              <a:latin typeface="Calibri"/>
              <a:cs typeface="Calibri"/>
            </a:rPr>
            <a:t>en sentido </a:t>
          </a:r>
          <a:r>
            <a:rPr lang="es-CO" sz="1200" b="0" kern="1200" spc="-10" dirty="0">
              <a:latin typeface="Calibri"/>
              <a:cs typeface="Calibri"/>
            </a:rPr>
            <a:t>contrario </a:t>
          </a:r>
          <a:r>
            <a:rPr lang="es-CO" sz="1200" b="0" kern="1200" spc="-5" dirty="0">
              <a:latin typeface="Calibri"/>
              <a:cs typeface="Calibri"/>
            </a:rPr>
            <a:t>a la  dirección de la punción, con el fin de </a:t>
          </a:r>
          <a:r>
            <a:rPr lang="es-CO" sz="1200" b="0" kern="1200" spc="-10" dirty="0">
              <a:latin typeface="Calibri"/>
              <a:cs typeface="Calibri"/>
            </a:rPr>
            <a:t>lograr </a:t>
          </a:r>
          <a:r>
            <a:rPr lang="es-CO" sz="1200" b="0" kern="1200" spc="-5" dirty="0">
              <a:latin typeface="Calibri"/>
              <a:cs typeface="Calibri"/>
            </a:rPr>
            <a:t>la colocación </a:t>
          </a:r>
          <a:r>
            <a:rPr lang="es-CO" sz="1200" b="0" kern="1200" spc="-10" dirty="0" err="1">
              <a:latin typeface="Calibri"/>
              <a:cs typeface="Calibri"/>
            </a:rPr>
            <a:t>atraumática</a:t>
          </a:r>
          <a:r>
            <a:rPr lang="es-CO" sz="1200" b="0" kern="1200" spc="-10" dirty="0">
              <a:latin typeface="Calibri"/>
              <a:cs typeface="Calibri"/>
            </a:rPr>
            <a:t> del  </a:t>
          </a:r>
          <a:r>
            <a:rPr lang="es-CO" sz="1200" b="0" kern="1200" spc="-30" dirty="0">
              <a:latin typeface="Calibri"/>
              <a:cs typeface="Calibri"/>
            </a:rPr>
            <a:t>catéter.</a:t>
          </a:r>
          <a:endParaRPr lang="es-ES" sz="1200" b="0" kern="1200" dirty="0"/>
        </a:p>
      </dsp:txBody>
      <dsp:txXfrm>
        <a:off x="4093795" y="2167466"/>
        <a:ext cx="1986359" cy="2167466"/>
      </dsp:txXfrm>
    </dsp:sp>
    <dsp:sp modelId="{AA6EE5B9-BD42-4332-BA48-65AE6FA59E60}">
      <dsp:nvSpPr>
        <dsp:cNvPr id="0" name=""/>
        <dsp:cNvSpPr/>
      </dsp:nvSpPr>
      <dsp:spPr>
        <a:xfrm>
          <a:off x="4184767"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1A2C8D-8E62-4F4A-B928-D9B259577DCE}">
      <dsp:nvSpPr>
        <dsp:cNvPr id="0" name=""/>
        <dsp:cNvSpPr/>
      </dsp:nvSpPr>
      <dsp:spPr>
        <a:xfrm>
          <a:off x="6139745" y="0"/>
          <a:ext cx="1986359" cy="5418667"/>
        </a:xfrm>
        <a:prstGeom prst="roundRect">
          <a:avLst>
            <a:gd name="adj" fmla="val 10000"/>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0" kern="1200" spc="-5" dirty="0">
              <a:latin typeface="Calibri"/>
              <a:cs typeface="Calibri"/>
            </a:rPr>
            <a:t>Un </a:t>
          </a:r>
          <a:r>
            <a:rPr lang="es-CO" sz="1200" b="0" kern="1200" spc="-15" dirty="0">
              <a:latin typeface="Calibri"/>
              <a:cs typeface="Calibri"/>
            </a:rPr>
            <a:t>catéter </a:t>
          </a:r>
          <a:r>
            <a:rPr lang="es-CO" sz="1200" b="0" kern="1200" spc="-10" dirty="0">
              <a:latin typeface="Calibri"/>
              <a:cs typeface="Calibri"/>
            </a:rPr>
            <a:t>permite </a:t>
          </a:r>
          <a:r>
            <a:rPr lang="es-CO" sz="1200" b="0" kern="1200" spc="-5" dirty="0">
              <a:latin typeface="Calibri"/>
              <a:cs typeface="Calibri"/>
            </a:rPr>
            <a:t>solo una punción, si se </a:t>
          </a:r>
          <a:r>
            <a:rPr lang="es-CO" sz="1200" b="0" kern="1200" spc="-10" dirty="0">
              <a:latin typeface="Calibri"/>
              <a:cs typeface="Calibri"/>
            </a:rPr>
            <a:t>fracasa </a:t>
          </a:r>
          <a:r>
            <a:rPr lang="es-CO" sz="1200" b="0" kern="1200" spc="-5" dirty="0">
              <a:latin typeface="Calibri"/>
              <a:cs typeface="Calibri"/>
            </a:rPr>
            <a:t>la </a:t>
          </a:r>
          <a:r>
            <a:rPr lang="es-CO" sz="1200" b="0" kern="1200" spc="-10" dirty="0">
              <a:latin typeface="Calibri"/>
              <a:cs typeface="Calibri"/>
            </a:rPr>
            <a:t>cateterización es  </a:t>
          </a:r>
          <a:r>
            <a:rPr lang="es-CO" sz="1200" b="0" kern="1200" spc="-5" dirty="0">
              <a:latin typeface="Calibri"/>
              <a:cs typeface="Calibri"/>
            </a:rPr>
            <a:t>necesario cambiar </a:t>
          </a:r>
          <a:r>
            <a:rPr lang="es-CO" sz="1200" b="0" kern="1200" spc="-10" dirty="0">
              <a:latin typeface="Calibri"/>
              <a:cs typeface="Calibri"/>
            </a:rPr>
            <a:t>el </a:t>
          </a:r>
          <a:r>
            <a:rPr lang="es-CO" sz="1200" b="0" kern="1200" dirty="0">
              <a:latin typeface="Calibri"/>
              <a:cs typeface="Calibri"/>
            </a:rPr>
            <a:t>sitio </a:t>
          </a:r>
          <a:r>
            <a:rPr lang="es-CO" sz="1200" b="0" kern="1200" spc="-5" dirty="0">
              <a:latin typeface="Calibri"/>
              <a:cs typeface="Calibri"/>
            </a:rPr>
            <a:t>de punción. No se debe puncionar en </a:t>
          </a:r>
          <a:r>
            <a:rPr lang="es-CO" sz="1200" b="0" kern="1200" spc="-10" dirty="0">
              <a:latin typeface="Calibri"/>
              <a:cs typeface="Calibri"/>
            </a:rPr>
            <a:t>otro </a:t>
          </a:r>
          <a:r>
            <a:rPr lang="es-CO" sz="1200" b="0" kern="1200" dirty="0">
              <a:latin typeface="Calibri"/>
              <a:cs typeface="Calibri"/>
            </a:rPr>
            <a:t>sitio  </a:t>
          </a:r>
          <a:r>
            <a:rPr lang="es-CO" sz="1200" b="0" kern="1200" spc="-5" dirty="0">
              <a:latin typeface="Calibri"/>
              <a:cs typeface="Calibri"/>
            </a:rPr>
            <a:t>con el mismo </a:t>
          </a:r>
          <a:r>
            <a:rPr lang="es-CO" sz="1200" b="0" kern="1200" spc="-30" dirty="0">
              <a:latin typeface="Calibri"/>
              <a:cs typeface="Calibri"/>
            </a:rPr>
            <a:t>catéter.</a:t>
          </a:r>
          <a:endParaRPr lang="es-ES" sz="1200" b="0" kern="1200" dirty="0"/>
        </a:p>
      </dsp:txBody>
      <dsp:txXfrm>
        <a:off x="6139745" y="2167466"/>
        <a:ext cx="1986359" cy="2167466"/>
      </dsp:txXfrm>
    </dsp:sp>
    <dsp:sp modelId="{23ABDCDC-2D00-4206-ADEC-84C0412C4F1C}">
      <dsp:nvSpPr>
        <dsp:cNvPr id="0" name=""/>
        <dsp:cNvSpPr/>
      </dsp:nvSpPr>
      <dsp:spPr>
        <a:xfrm>
          <a:off x="6230717" y="325120"/>
          <a:ext cx="1804416" cy="180441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6EDD03-61FE-48AE-BA32-3B7759E2B698}">
      <dsp:nvSpPr>
        <dsp:cNvPr id="0" name=""/>
        <dsp:cNvSpPr/>
      </dsp:nvSpPr>
      <dsp:spPr>
        <a:xfrm>
          <a:off x="325119" y="4334933"/>
          <a:ext cx="7477760" cy="812800"/>
        </a:xfrm>
        <a:prstGeom prst="leftRight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1B175-0B77-43F2-A89F-36A6F819934B}">
      <dsp:nvSpPr>
        <dsp:cNvPr id="0" name=""/>
        <dsp:cNvSpPr/>
      </dsp:nvSpPr>
      <dsp:spPr>
        <a:xfrm>
          <a:off x="1881902" y="352213"/>
          <a:ext cx="4551680" cy="4551680"/>
        </a:xfrm>
        <a:prstGeom prst="pie">
          <a:avLst>
            <a:gd name="adj1" fmla="val 16200000"/>
            <a:gd name="adj2" fmla="val 180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ANTEBRAZO</a:t>
          </a:r>
        </a:p>
      </dsp:txBody>
      <dsp:txXfrm>
        <a:off x="4280746" y="1316736"/>
        <a:ext cx="1625600" cy="1354666"/>
      </dsp:txXfrm>
    </dsp:sp>
    <dsp:sp modelId="{1C1EF8BF-E034-40AF-923C-3865A9634F45}">
      <dsp:nvSpPr>
        <dsp:cNvPr id="0" name=""/>
        <dsp:cNvSpPr/>
      </dsp:nvSpPr>
      <dsp:spPr>
        <a:xfrm>
          <a:off x="1788159" y="514773"/>
          <a:ext cx="4551680" cy="4551680"/>
        </a:xfrm>
        <a:prstGeom prst="pie">
          <a:avLst>
            <a:gd name="adj1" fmla="val 1800000"/>
            <a:gd name="adj2" fmla="val 900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FLEXURA DEL CODO</a:t>
          </a:r>
        </a:p>
      </dsp:txBody>
      <dsp:txXfrm>
        <a:off x="2871893" y="3467946"/>
        <a:ext cx="2438400" cy="1192106"/>
      </dsp:txXfrm>
    </dsp:sp>
    <dsp:sp modelId="{0A630C16-FA8B-4BCD-AF2B-5F471AA73818}">
      <dsp:nvSpPr>
        <dsp:cNvPr id="0" name=""/>
        <dsp:cNvSpPr/>
      </dsp:nvSpPr>
      <dsp:spPr>
        <a:xfrm>
          <a:off x="1694416" y="352213"/>
          <a:ext cx="4551680" cy="4551680"/>
        </a:xfrm>
        <a:prstGeom prst="pie">
          <a:avLst>
            <a:gd name="adj1" fmla="val 9000000"/>
            <a:gd name="adj2" fmla="val 1620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DORZO DE LA MANO</a:t>
          </a:r>
        </a:p>
      </dsp:txBody>
      <dsp:txXfrm>
        <a:off x="2221653" y="1316736"/>
        <a:ext cx="1625600" cy="1354666"/>
      </dsp:txXfrm>
    </dsp:sp>
    <dsp:sp modelId="{2B7657FA-9292-4FA3-9606-267218BF9DB0}">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3A27D2-CCB9-4E9E-9019-1A8DC5461FB1}">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BA5540-74DA-4E80-8740-11FFBCED00F7}">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9C79D-3DFE-497A-ABE2-4BD5EF885CB9}">
      <dsp:nvSpPr>
        <dsp:cNvPr id="0" name=""/>
        <dsp:cNvSpPr/>
      </dsp:nvSpPr>
      <dsp:spPr>
        <a:xfrm>
          <a:off x="5241941" y="2119252"/>
          <a:ext cx="3720087" cy="885211"/>
        </a:xfrm>
        <a:custGeom>
          <a:avLst/>
          <a:gdLst/>
          <a:ahLst/>
          <a:cxnLst/>
          <a:rect l="0" t="0" r="0" b="0"/>
          <a:pathLst>
            <a:path>
              <a:moveTo>
                <a:pt x="0" y="0"/>
              </a:moveTo>
              <a:lnTo>
                <a:pt x="0" y="603246"/>
              </a:lnTo>
              <a:lnTo>
                <a:pt x="3720087" y="603246"/>
              </a:lnTo>
              <a:lnTo>
                <a:pt x="3720087" y="885211"/>
              </a:lnTo>
            </a:path>
          </a:pathLst>
        </a:custGeom>
        <a:noFill/>
        <a:ln w="12700"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E0E73C-EF15-46E6-92CC-859E6DA21D08}">
      <dsp:nvSpPr>
        <dsp:cNvPr id="0" name=""/>
        <dsp:cNvSpPr/>
      </dsp:nvSpPr>
      <dsp:spPr>
        <a:xfrm>
          <a:off x="5196221" y="2119252"/>
          <a:ext cx="91440" cy="885211"/>
        </a:xfrm>
        <a:custGeom>
          <a:avLst/>
          <a:gdLst/>
          <a:ahLst/>
          <a:cxnLst/>
          <a:rect l="0" t="0" r="0" b="0"/>
          <a:pathLst>
            <a:path>
              <a:moveTo>
                <a:pt x="45720" y="0"/>
              </a:moveTo>
              <a:lnTo>
                <a:pt x="45720" y="885211"/>
              </a:lnTo>
            </a:path>
          </a:pathLst>
        </a:custGeom>
        <a:noFill/>
        <a:ln w="12700"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EC219-6E5A-4C2B-B287-C2A6120D0EB0}">
      <dsp:nvSpPr>
        <dsp:cNvPr id="0" name=""/>
        <dsp:cNvSpPr/>
      </dsp:nvSpPr>
      <dsp:spPr>
        <a:xfrm>
          <a:off x="1521854" y="2119252"/>
          <a:ext cx="3720087" cy="885211"/>
        </a:xfrm>
        <a:custGeom>
          <a:avLst/>
          <a:gdLst/>
          <a:ahLst/>
          <a:cxnLst/>
          <a:rect l="0" t="0" r="0" b="0"/>
          <a:pathLst>
            <a:path>
              <a:moveTo>
                <a:pt x="3720087" y="0"/>
              </a:moveTo>
              <a:lnTo>
                <a:pt x="3720087" y="603246"/>
              </a:lnTo>
              <a:lnTo>
                <a:pt x="0" y="603246"/>
              </a:lnTo>
              <a:lnTo>
                <a:pt x="0" y="885211"/>
              </a:lnTo>
            </a:path>
          </a:pathLst>
        </a:custGeom>
        <a:noFill/>
        <a:ln w="12700"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35A17-7C31-4191-BF9F-9AD1614B2D5A}">
      <dsp:nvSpPr>
        <dsp:cNvPr id="0" name=""/>
        <dsp:cNvSpPr/>
      </dsp:nvSpPr>
      <dsp:spPr>
        <a:xfrm>
          <a:off x="3720087" y="186497"/>
          <a:ext cx="3043708" cy="193275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133BA8-D676-4A8C-9A81-B3E0086E5958}">
      <dsp:nvSpPr>
        <dsp:cNvPr id="0" name=""/>
        <dsp:cNvSpPr/>
      </dsp:nvSpPr>
      <dsp:spPr>
        <a:xfrm>
          <a:off x="4058277" y="507778"/>
          <a:ext cx="3043708" cy="1932754"/>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dirty="0"/>
            <a:t>FLEBITIS</a:t>
          </a:r>
        </a:p>
      </dsp:txBody>
      <dsp:txXfrm>
        <a:off x="4114885" y="564386"/>
        <a:ext cx="2930492" cy="1819538"/>
      </dsp:txXfrm>
    </dsp:sp>
    <dsp:sp modelId="{C6CAF07B-74C0-4335-BFF2-1BCAAB14D25F}">
      <dsp:nvSpPr>
        <dsp:cNvPr id="0" name=""/>
        <dsp:cNvSpPr/>
      </dsp:nvSpPr>
      <dsp:spPr>
        <a:xfrm>
          <a:off x="0" y="3004464"/>
          <a:ext cx="3043708" cy="1932754"/>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DC02A-C1D7-4469-A288-873B788B3837}">
      <dsp:nvSpPr>
        <dsp:cNvPr id="0" name=""/>
        <dsp:cNvSpPr/>
      </dsp:nvSpPr>
      <dsp:spPr>
        <a:xfrm>
          <a:off x="338189" y="3325744"/>
          <a:ext cx="3043708" cy="1932754"/>
        </a:xfrm>
        <a:prstGeom prst="roundRect">
          <a:avLst>
            <a:gd name="adj" fmla="val 10000"/>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dirty="0"/>
            <a:t>MECANICA</a:t>
          </a:r>
        </a:p>
      </dsp:txBody>
      <dsp:txXfrm>
        <a:off x="394797" y="3382352"/>
        <a:ext cx="2930492" cy="1819538"/>
      </dsp:txXfrm>
    </dsp:sp>
    <dsp:sp modelId="{D667098F-B1B6-4818-92BA-361090625873}">
      <dsp:nvSpPr>
        <dsp:cNvPr id="0" name=""/>
        <dsp:cNvSpPr/>
      </dsp:nvSpPr>
      <dsp:spPr>
        <a:xfrm>
          <a:off x="3720087" y="3004464"/>
          <a:ext cx="3043708" cy="1932754"/>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DADDE-C2AC-4205-8318-AEBBF9360EE8}">
      <dsp:nvSpPr>
        <dsp:cNvPr id="0" name=""/>
        <dsp:cNvSpPr/>
      </dsp:nvSpPr>
      <dsp:spPr>
        <a:xfrm>
          <a:off x="4058277" y="3325744"/>
          <a:ext cx="3043708" cy="1932754"/>
        </a:xfrm>
        <a:prstGeom prst="roundRect">
          <a:avLst>
            <a:gd name="adj" fmla="val 10000"/>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dirty="0"/>
            <a:t>QUÍMICA</a:t>
          </a:r>
        </a:p>
      </dsp:txBody>
      <dsp:txXfrm>
        <a:off x="4114885" y="3382352"/>
        <a:ext cx="2930492" cy="1819538"/>
      </dsp:txXfrm>
    </dsp:sp>
    <dsp:sp modelId="{0A43C89C-556E-4A28-B3E1-ADC37FA9781B}">
      <dsp:nvSpPr>
        <dsp:cNvPr id="0" name=""/>
        <dsp:cNvSpPr/>
      </dsp:nvSpPr>
      <dsp:spPr>
        <a:xfrm>
          <a:off x="7440175" y="3004464"/>
          <a:ext cx="3043708" cy="1932754"/>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7124C-3591-4B1C-BE35-FDC9460FCEF0}">
      <dsp:nvSpPr>
        <dsp:cNvPr id="0" name=""/>
        <dsp:cNvSpPr/>
      </dsp:nvSpPr>
      <dsp:spPr>
        <a:xfrm>
          <a:off x="7778364" y="3325744"/>
          <a:ext cx="3043708" cy="1932754"/>
        </a:xfrm>
        <a:prstGeom prst="roundRect">
          <a:avLst>
            <a:gd name="adj" fmla="val 10000"/>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dirty="0"/>
            <a:t>INFECCIOSA</a:t>
          </a:r>
        </a:p>
      </dsp:txBody>
      <dsp:txXfrm>
        <a:off x="7834972" y="3382352"/>
        <a:ext cx="2930492" cy="181953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15183-5396-489E-95CB-D90A4590CBE4}" type="datetimeFigureOut">
              <a:rPr lang="es-CO" smtClean="0"/>
              <a:t>2/12/2020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4F0A7-79D1-450B-A762-C29D959D211F}" type="slidenum">
              <a:rPr lang="es-CO" smtClean="0"/>
              <a:t>‹Nº›</a:t>
            </a:fld>
            <a:endParaRPr lang="es-CO"/>
          </a:p>
        </p:txBody>
      </p:sp>
    </p:spTree>
    <p:extLst>
      <p:ext uri="{BB962C8B-B14F-4D97-AF65-F5344CB8AC3E}">
        <p14:creationId xmlns:p14="http://schemas.microsoft.com/office/powerpoint/2010/main" val="117949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CO" sz="1200" dirty="0"/>
              <a:t>Debe intentarse el abordaje venoso en la zona mas distal, en  miembros superiores comenzamos por:</a:t>
            </a:r>
          </a:p>
          <a:p>
            <a:pPr marL="0" indent="0">
              <a:buNone/>
            </a:pPr>
            <a:r>
              <a:rPr lang="es-CO" sz="1200" b="1" dirty="0"/>
              <a:t>DORSO DE LA MANO: </a:t>
            </a:r>
            <a:endParaRPr lang="es-CO" sz="1200" dirty="0"/>
          </a:p>
          <a:p>
            <a:pPr marL="0" indent="0">
              <a:buNone/>
            </a:pPr>
            <a:r>
              <a:rPr lang="es-CO" sz="1200" dirty="0"/>
              <a:t>Tiene la ventaja de que daña  mínimamente el árbol vascular</a:t>
            </a:r>
          </a:p>
          <a:p>
            <a:pPr marL="0" indent="0">
              <a:buNone/>
            </a:pPr>
            <a:r>
              <a:rPr lang="es-CO" sz="1200" dirty="0"/>
              <a:t>Permite diámetro menores de  catéter</a:t>
            </a:r>
          </a:p>
          <a:p>
            <a:pPr marL="0" indent="0">
              <a:buNone/>
            </a:pPr>
            <a:r>
              <a:rPr lang="es-CO" sz="1200" dirty="0"/>
              <a:t>limita el movimiento</a:t>
            </a:r>
          </a:p>
          <a:p>
            <a:pPr marL="0" indent="0">
              <a:buNone/>
            </a:pPr>
            <a:r>
              <a:rPr lang="es-CO" sz="1200" dirty="0"/>
              <a:t>varia el flujo según la posición de  la mano.</a:t>
            </a:r>
          </a:p>
          <a:p>
            <a:pPr marL="0" indent="0">
              <a:buNone/>
            </a:pPr>
            <a:endParaRPr lang="es-CO" sz="1200" dirty="0"/>
          </a:p>
          <a:p>
            <a:pPr marL="0" indent="0">
              <a:buNone/>
            </a:pPr>
            <a:r>
              <a:rPr lang="es-CO" sz="1200" dirty="0"/>
              <a:t>ANTEBRAZO: Muy cómoda para el paciente </a:t>
            </a:r>
          </a:p>
          <a:p>
            <a:pPr marL="0" indent="0">
              <a:buNone/>
            </a:pPr>
            <a:r>
              <a:rPr lang="es-CO" sz="1200" dirty="0"/>
              <a:t>garantiza un flujo  constante</a:t>
            </a:r>
          </a:p>
          <a:p>
            <a:pPr marL="0" indent="0">
              <a:buNone/>
            </a:pPr>
            <a:r>
              <a:rPr lang="es-CO" sz="1200" dirty="0"/>
              <a:t>sin embargo causa un mayor daño al mapa venoso  del miembro superior.</a:t>
            </a:r>
          </a:p>
          <a:p>
            <a:endParaRPr lang="es-CO" sz="1200" dirty="0"/>
          </a:p>
          <a:p>
            <a:pPr marL="0" indent="0">
              <a:buNone/>
            </a:pPr>
            <a:r>
              <a:rPr lang="es-CO" sz="1200" dirty="0"/>
              <a:t>FLEXURA DEL CODO: Admite mayores diámetros de catéter </a:t>
            </a:r>
          </a:p>
          <a:p>
            <a:pPr marL="0" indent="0">
              <a:buNone/>
            </a:pPr>
            <a:r>
              <a:rPr lang="es-CO" sz="1200" dirty="0"/>
              <a:t>su  canalización es fácil. </a:t>
            </a:r>
          </a:p>
          <a:p>
            <a:pPr marL="0" indent="0">
              <a:buNone/>
            </a:pPr>
            <a:r>
              <a:rPr lang="es-CO" sz="1200" dirty="0"/>
              <a:t>Presenta el inconveniente de que el daño  que cusa al árbol vascular es importante y además varia el flujo  según la posición del brazo</a:t>
            </a:r>
          </a:p>
          <a:p>
            <a:endParaRPr lang="es-CO" sz="1200" dirty="0"/>
          </a:p>
          <a:p>
            <a:pPr marL="0" indent="0">
              <a:buNone/>
            </a:pPr>
            <a:r>
              <a:rPr lang="es-CO" sz="1200" dirty="0"/>
              <a:t>La canalización de venas en los miembros inferiores es muy inusual  y desaconsejado por la fragilidad y riesgo de crear o acentuar un  problema de retorno venoso.</a:t>
            </a:r>
          </a:p>
          <a:p>
            <a:endParaRPr lang="es-CO" dirty="0"/>
          </a:p>
        </p:txBody>
      </p:sp>
      <p:sp>
        <p:nvSpPr>
          <p:cNvPr id="4" name="Marcador de número de diapositiva 3"/>
          <p:cNvSpPr>
            <a:spLocks noGrp="1"/>
          </p:cNvSpPr>
          <p:nvPr>
            <p:ph type="sldNum" sz="quarter" idx="10"/>
          </p:nvPr>
        </p:nvSpPr>
        <p:spPr/>
        <p:txBody>
          <a:bodyPr/>
          <a:lstStyle/>
          <a:p>
            <a:fld id="{FF64F0A7-79D1-450B-A762-C29D959D211F}" type="slidenum">
              <a:rPr lang="es-CO" smtClean="0"/>
              <a:t>8</a:t>
            </a:fld>
            <a:endParaRPr lang="es-CO"/>
          </a:p>
        </p:txBody>
      </p:sp>
    </p:spTree>
    <p:extLst>
      <p:ext uri="{BB962C8B-B14F-4D97-AF65-F5344CB8AC3E}">
        <p14:creationId xmlns:p14="http://schemas.microsoft.com/office/powerpoint/2010/main" val="291924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12/2/2020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12/2/2020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12/2/2020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12/2/2020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12/2/2020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1.jpe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1.jpe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69.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50.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g"/><Relationship Id="rId7" Type="http://schemas.openxmlformats.org/officeDocument/2006/relationships/image" Target="../media/image76.jpg"/><Relationship Id="rId12" Type="http://schemas.openxmlformats.org/officeDocument/2006/relationships/image" Target="../media/image1.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jpg"/><Relationship Id="rId5" Type="http://schemas.openxmlformats.org/officeDocument/2006/relationships/image" Target="../media/image74.jpg"/><Relationship Id="rId10" Type="http://schemas.openxmlformats.org/officeDocument/2006/relationships/image" Target="../media/image79.jpg"/><Relationship Id="rId4" Type="http://schemas.openxmlformats.org/officeDocument/2006/relationships/image" Target="../media/image73.png"/><Relationship Id="rId9" Type="http://schemas.openxmlformats.org/officeDocument/2006/relationships/image" Target="../media/image78.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a:t>PROTOCOLO DE VENOPUNCIÓN</a:t>
            </a:r>
          </a:p>
        </p:txBody>
      </p:sp>
      <p:pic>
        <p:nvPicPr>
          <p:cNvPr id="3" name="Imagen 2" descr="LOGO 1">
            <a:extLst>
              <a:ext uri="{FF2B5EF4-FFF2-40B4-BE49-F238E27FC236}">
                <a16:creationId xmlns:a16="http://schemas.microsoft.com/office/drawing/2014/main" id="{6992B91C-5DB5-4213-B562-51BF642D4C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11128" y="6210300"/>
            <a:ext cx="1571625" cy="647700"/>
          </a:xfrm>
          <a:prstGeom prst="rect">
            <a:avLst/>
          </a:prstGeom>
          <a:noFill/>
          <a:ln>
            <a:noFill/>
          </a:ln>
        </p:spPr>
      </p:pic>
    </p:spTree>
    <p:extLst>
      <p:ext uri="{BB962C8B-B14F-4D97-AF65-F5344CB8AC3E}">
        <p14:creationId xmlns:p14="http://schemas.microsoft.com/office/powerpoint/2010/main" val="235035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TIPOS DE FLEBITIS</a:t>
            </a:r>
          </a:p>
        </p:txBody>
      </p:sp>
      <p:graphicFrame>
        <p:nvGraphicFramePr>
          <p:cNvPr id="3" name="Diagrama 2"/>
          <p:cNvGraphicFramePr/>
          <p:nvPr>
            <p:extLst>
              <p:ext uri="{D42A27DB-BD31-4B8C-83A1-F6EECF244321}">
                <p14:modId xmlns:p14="http://schemas.microsoft.com/office/powerpoint/2010/main" val="231393478"/>
              </p:ext>
            </p:extLst>
          </p:nvPr>
        </p:nvGraphicFramePr>
        <p:xfrm>
          <a:off x="929802" y="1413003"/>
          <a:ext cx="10822073" cy="5444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LOGO 1">
            <a:extLst>
              <a:ext uri="{FF2B5EF4-FFF2-40B4-BE49-F238E27FC236}">
                <a16:creationId xmlns:a16="http://schemas.microsoft.com/office/drawing/2014/main" id="{6992B91C-5DB5-4213-B562-51BF642D4C7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1143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FLEBITIS MECÁNICA O TRAUMÁTICA</a:t>
            </a:r>
          </a:p>
        </p:txBody>
      </p:sp>
      <p:sp>
        <p:nvSpPr>
          <p:cNvPr id="3" name="object 4"/>
          <p:cNvSpPr/>
          <p:nvPr/>
        </p:nvSpPr>
        <p:spPr>
          <a:xfrm>
            <a:off x="1074503" y="1517301"/>
            <a:ext cx="4100398" cy="5164853"/>
          </a:xfrm>
          <a:custGeom>
            <a:avLst/>
            <a:gdLst/>
            <a:ahLst/>
            <a:cxnLst/>
            <a:rect l="l" t="t" r="r" b="b"/>
            <a:pathLst>
              <a:path w="3888104" h="3312795">
                <a:moveTo>
                  <a:pt x="0" y="0"/>
                </a:moveTo>
                <a:lnTo>
                  <a:pt x="2526030" y="0"/>
                </a:lnTo>
                <a:lnTo>
                  <a:pt x="2526030" y="1242821"/>
                </a:lnTo>
                <a:lnTo>
                  <a:pt x="3060192" y="1242821"/>
                </a:lnTo>
                <a:lnTo>
                  <a:pt x="3060192" y="828293"/>
                </a:lnTo>
                <a:lnTo>
                  <a:pt x="3887724" y="1656587"/>
                </a:lnTo>
                <a:lnTo>
                  <a:pt x="3060192" y="2484881"/>
                </a:lnTo>
                <a:lnTo>
                  <a:pt x="3060192" y="2070353"/>
                </a:lnTo>
                <a:lnTo>
                  <a:pt x="2526030" y="2070354"/>
                </a:lnTo>
                <a:lnTo>
                  <a:pt x="2526030" y="3312414"/>
                </a:lnTo>
                <a:lnTo>
                  <a:pt x="0" y="3312414"/>
                </a:lnTo>
                <a:lnTo>
                  <a:pt x="0" y="0"/>
                </a:lnTo>
                <a:close/>
              </a:path>
            </a:pathLst>
          </a:custGeom>
          <a:ln w="25400">
            <a:solidFill>
              <a:srgbClr val="385D8A"/>
            </a:solidFill>
          </a:ln>
        </p:spPr>
        <p:txBody>
          <a:bodyPr wrap="square" lIns="0" tIns="0" rIns="0" bIns="0" rtlCol="0"/>
          <a:lstStyle/>
          <a:p>
            <a:endParaRPr/>
          </a:p>
        </p:txBody>
      </p:sp>
      <p:sp>
        <p:nvSpPr>
          <p:cNvPr id="4" name="Rectángulo 3"/>
          <p:cNvSpPr/>
          <p:nvPr/>
        </p:nvSpPr>
        <p:spPr>
          <a:xfrm>
            <a:off x="1251678" y="1874517"/>
            <a:ext cx="2468545" cy="3970318"/>
          </a:xfrm>
          <a:prstGeom prst="rect">
            <a:avLst/>
          </a:prstGeom>
        </p:spPr>
        <p:txBody>
          <a:bodyPr wrap="square">
            <a:spAutoFit/>
          </a:bodyPr>
          <a:lstStyle/>
          <a:p>
            <a:r>
              <a:rPr lang="es-CO" dirty="0"/>
              <a:t>Se asocia con:</a:t>
            </a:r>
          </a:p>
          <a:p>
            <a:pPr marL="285750" indent="-285750">
              <a:buFont typeface="Arial" panose="020B0604020202020204" pitchFamily="34" charset="0"/>
              <a:buChar char="•"/>
            </a:pPr>
            <a:r>
              <a:rPr lang="es-CO" dirty="0"/>
              <a:t>la ubicación</a:t>
            </a:r>
          </a:p>
          <a:p>
            <a:pPr marL="285750" indent="-285750">
              <a:buFont typeface="Arial" panose="020B0604020202020204" pitchFamily="34" charset="0"/>
              <a:buChar char="•"/>
            </a:pPr>
            <a:r>
              <a:rPr lang="es-CO" dirty="0"/>
              <a:t>técnica de inserción calibre del  catéter</a:t>
            </a:r>
          </a:p>
          <a:p>
            <a:endParaRPr lang="es-CO" dirty="0"/>
          </a:p>
          <a:p>
            <a:r>
              <a:rPr lang="es-CO" dirty="0"/>
              <a:t>Su aparición es dentro de las  primeras 12 horas, es una  irritación de la intima de la  vena, en el sitio de punción,  causada por el contacto con el  material del catéter y la  inmovilización</a:t>
            </a:r>
          </a:p>
        </p:txBody>
      </p:sp>
      <p:sp>
        <p:nvSpPr>
          <p:cNvPr id="5" name="object 6"/>
          <p:cNvSpPr txBox="1"/>
          <p:nvPr/>
        </p:nvSpPr>
        <p:spPr>
          <a:xfrm>
            <a:off x="5523287" y="1874517"/>
            <a:ext cx="5349029" cy="1243930"/>
          </a:xfrm>
          <a:prstGeom prst="rect">
            <a:avLst/>
          </a:prstGeom>
        </p:spPr>
        <p:txBody>
          <a:bodyPr vert="horz" wrap="square" lIns="0" tIns="12700" rIns="0" bIns="0" rtlCol="0">
            <a:spAutoFit/>
          </a:bodyPr>
          <a:lstStyle/>
          <a:p>
            <a:pPr marL="298450" marR="593090" indent="-285750">
              <a:lnSpc>
                <a:spcPct val="100000"/>
              </a:lnSpc>
              <a:spcBef>
                <a:spcPts val="100"/>
              </a:spcBef>
              <a:buFont typeface="Wingdings"/>
              <a:buChar char=""/>
              <a:tabLst>
                <a:tab pos="297815" algn="l"/>
                <a:tab pos="298450" algn="l"/>
              </a:tabLst>
            </a:pPr>
            <a:r>
              <a:rPr sz="1600" spc="-5" dirty="0">
                <a:latin typeface="Calibri"/>
                <a:cs typeface="Calibri"/>
              </a:rPr>
              <a:t>Experiencia </a:t>
            </a:r>
            <a:r>
              <a:rPr sz="1600" dirty="0">
                <a:latin typeface="Calibri"/>
                <a:cs typeface="Calibri"/>
              </a:rPr>
              <a:t>y </a:t>
            </a:r>
            <a:r>
              <a:rPr sz="1600" spc="-5" dirty="0">
                <a:latin typeface="Calibri"/>
                <a:cs typeface="Calibri"/>
              </a:rPr>
              <a:t>habilidad del </a:t>
            </a:r>
            <a:r>
              <a:rPr sz="1600" spc="-10" dirty="0">
                <a:latin typeface="Calibri"/>
                <a:cs typeface="Calibri"/>
              </a:rPr>
              <a:t>profesional </a:t>
            </a:r>
            <a:r>
              <a:rPr sz="1600" spc="-5" dirty="0">
                <a:latin typeface="Calibri"/>
                <a:cs typeface="Calibri"/>
              </a:rPr>
              <a:t>de  </a:t>
            </a:r>
            <a:r>
              <a:rPr sz="1600" spc="-10" dirty="0">
                <a:latin typeface="Calibri"/>
                <a:cs typeface="Calibri"/>
              </a:rPr>
              <a:t>enfermería</a:t>
            </a:r>
            <a:endParaRPr sz="1600" dirty="0">
              <a:latin typeface="Calibri"/>
              <a:cs typeface="Calibri"/>
            </a:endParaRPr>
          </a:p>
          <a:p>
            <a:pPr marL="298450" marR="5080" indent="-285750">
              <a:lnSpc>
                <a:spcPct val="100000"/>
              </a:lnSpc>
              <a:buFont typeface="Wingdings"/>
              <a:buChar char=""/>
              <a:tabLst>
                <a:tab pos="297815" algn="l"/>
                <a:tab pos="298450" algn="l"/>
              </a:tabLst>
            </a:pPr>
            <a:r>
              <a:rPr sz="1600" spc="-15" dirty="0">
                <a:latin typeface="Calibri"/>
                <a:cs typeface="Calibri"/>
              </a:rPr>
              <a:t>Catéter </a:t>
            </a:r>
            <a:r>
              <a:rPr sz="1600" spc="-5" dirty="0">
                <a:latin typeface="Calibri"/>
                <a:cs typeface="Calibri"/>
              </a:rPr>
              <a:t>de </a:t>
            </a:r>
            <a:r>
              <a:rPr sz="1600" spc="-15" dirty="0">
                <a:latin typeface="Calibri"/>
                <a:cs typeface="Calibri"/>
              </a:rPr>
              <a:t>gran </a:t>
            </a:r>
            <a:r>
              <a:rPr sz="1600" spc="-10" dirty="0">
                <a:latin typeface="Calibri"/>
                <a:cs typeface="Calibri"/>
              </a:rPr>
              <a:t>calibre insertado </a:t>
            </a:r>
            <a:r>
              <a:rPr sz="1600" dirty="0">
                <a:latin typeface="Calibri"/>
                <a:cs typeface="Calibri"/>
              </a:rPr>
              <a:t>en </a:t>
            </a:r>
            <a:r>
              <a:rPr sz="1600" spc="-5" dirty="0">
                <a:latin typeface="Calibri"/>
                <a:cs typeface="Calibri"/>
              </a:rPr>
              <a:t>una vena de  lumen</a:t>
            </a:r>
            <a:r>
              <a:rPr sz="1600" spc="-10" dirty="0">
                <a:latin typeface="Calibri"/>
                <a:cs typeface="Calibri"/>
              </a:rPr>
              <a:t> </a:t>
            </a:r>
            <a:r>
              <a:rPr sz="1600" spc="-5" dirty="0">
                <a:latin typeface="Calibri"/>
                <a:cs typeface="Calibri"/>
              </a:rPr>
              <a:t>pequeño</a:t>
            </a:r>
            <a:endParaRPr sz="1600" dirty="0">
              <a:latin typeface="Calibri"/>
              <a:cs typeface="Calibri"/>
            </a:endParaRPr>
          </a:p>
          <a:p>
            <a:pPr marL="298450" indent="-285750">
              <a:lnSpc>
                <a:spcPct val="100000"/>
              </a:lnSpc>
              <a:buFont typeface="Wingdings"/>
              <a:buChar char=""/>
              <a:tabLst>
                <a:tab pos="297815" algn="l"/>
                <a:tab pos="298450" algn="l"/>
              </a:tabLst>
            </a:pPr>
            <a:r>
              <a:rPr sz="1600" spc="-10" dirty="0">
                <a:latin typeface="Calibri"/>
                <a:cs typeface="Calibri"/>
              </a:rPr>
              <a:t>Deficiente </a:t>
            </a:r>
            <a:r>
              <a:rPr sz="1600" spc="-5" dirty="0">
                <a:latin typeface="Calibri"/>
                <a:cs typeface="Calibri"/>
              </a:rPr>
              <a:t>fijación </a:t>
            </a:r>
            <a:r>
              <a:rPr sz="1600" dirty="0">
                <a:latin typeface="Calibri"/>
                <a:cs typeface="Calibri"/>
              </a:rPr>
              <a:t>y </a:t>
            </a:r>
            <a:r>
              <a:rPr sz="1600" spc="-10" dirty="0">
                <a:latin typeface="Calibri"/>
                <a:cs typeface="Calibri"/>
              </a:rPr>
              <a:t>estabilización </a:t>
            </a:r>
            <a:r>
              <a:rPr sz="1600" spc="-5" dirty="0">
                <a:latin typeface="Calibri"/>
                <a:cs typeface="Calibri"/>
              </a:rPr>
              <a:t>del</a:t>
            </a:r>
            <a:r>
              <a:rPr sz="1600" spc="-15" dirty="0">
                <a:latin typeface="Calibri"/>
                <a:cs typeface="Calibri"/>
              </a:rPr>
              <a:t> catéter</a:t>
            </a:r>
            <a:endParaRPr sz="1600" dirty="0">
              <a:latin typeface="Calibri"/>
              <a:cs typeface="Calibri"/>
            </a:endParaRPr>
          </a:p>
          <a:p>
            <a:pPr marL="298450" indent="-285750">
              <a:lnSpc>
                <a:spcPct val="100000"/>
              </a:lnSpc>
              <a:buFont typeface="Wingdings"/>
              <a:buChar char=""/>
              <a:tabLst>
                <a:tab pos="297815" algn="l"/>
                <a:tab pos="298450" algn="l"/>
              </a:tabLst>
            </a:pPr>
            <a:r>
              <a:rPr sz="1600" spc="-10" dirty="0">
                <a:latin typeface="Calibri"/>
                <a:cs typeface="Calibri"/>
              </a:rPr>
              <a:t>Zonas corporales </a:t>
            </a:r>
            <a:r>
              <a:rPr sz="1600" spc="-5" dirty="0">
                <a:latin typeface="Calibri"/>
                <a:cs typeface="Calibri"/>
              </a:rPr>
              <a:t>de</a:t>
            </a:r>
            <a:r>
              <a:rPr sz="1600" spc="15" dirty="0">
                <a:latin typeface="Calibri"/>
                <a:cs typeface="Calibri"/>
              </a:rPr>
              <a:t> </a:t>
            </a:r>
            <a:r>
              <a:rPr sz="1600" spc="-10" dirty="0">
                <a:latin typeface="Calibri"/>
                <a:cs typeface="Calibri"/>
              </a:rPr>
              <a:t>flexión</a:t>
            </a:r>
            <a:endParaRPr sz="1600" dirty="0">
              <a:latin typeface="Calibri"/>
              <a:cs typeface="Calibri"/>
            </a:endParaRPr>
          </a:p>
        </p:txBody>
      </p:sp>
      <p:pic>
        <p:nvPicPr>
          <p:cNvPr id="6" name="Imagen 5"/>
          <p:cNvPicPr>
            <a:picLocks noChangeAspect="1"/>
          </p:cNvPicPr>
          <p:nvPr/>
        </p:nvPicPr>
        <p:blipFill>
          <a:blip r:embed="rId2"/>
          <a:stretch>
            <a:fillRect/>
          </a:stretch>
        </p:blipFill>
        <p:spPr>
          <a:xfrm>
            <a:off x="5523287" y="3457084"/>
            <a:ext cx="4422740" cy="2932469"/>
          </a:xfrm>
          <a:prstGeom prst="rect">
            <a:avLst/>
          </a:prstGeom>
        </p:spPr>
      </p:pic>
      <p:pic>
        <p:nvPicPr>
          <p:cNvPr id="7" name="Imagen 6" descr="LOGO 1">
            <a:extLst>
              <a:ext uri="{FF2B5EF4-FFF2-40B4-BE49-F238E27FC236}">
                <a16:creationId xmlns:a16="http://schemas.microsoft.com/office/drawing/2014/main" id="{6992B91C-5DB5-4213-B562-51BF642D4C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375349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FLEBITIS QUIMICA</a:t>
            </a:r>
          </a:p>
        </p:txBody>
      </p:sp>
      <p:pic>
        <p:nvPicPr>
          <p:cNvPr id="3" name="Imagen 2"/>
          <p:cNvPicPr>
            <a:picLocks noChangeAspect="1"/>
          </p:cNvPicPr>
          <p:nvPr/>
        </p:nvPicPr>
        <p:blipFill>
          <a:blip r:embed="rId2"/>
          <a:stretch>
            <a:fillRect/>
          </a:stretch>
        </p:blipFill>
        <p:spPr>
          <a:xfrm>
            <a:off x="1251678" y="1498991"/>
            <a:ext cx="3944454" cy="5173113"/>
          </a:xfrm>
          <a:prstGeom prst="rect">
            <a:avLst/>
          </a:prstGeom>
        </p:spPr>
      </p:pic>
      <p:sp>
        <p:nvSpPr>
          <p:cNvPr id="6" name="object 6"/>
          <p:cNvSpPr txBox="1"/>
          <p:nvPr/>
        </p:nvSpPr>
        <p:spPr>
          <a:xfrm>
            <a:off x="1534042" y="1874517"/>
            <a:ext cx="2176780" cy="2782172"/>
          </a:xfrm>
          <a:prstGeom prst="rect">
            <a:avLst/>
          </a:prstGeom>
        </p:spPr>
        <p:txBody>
          <a:bodyPr vert="horz" wrap="square" lIns="0" tIns="12065" rIns="0" bIns="0" rtlCol="0">
            <a:spAutoFit/>
          </a:bodyPr>
          <a:lstStyle/>
          <a:p>
            <a:pPr marL="12700" marR="5080" algn="just">
              <a:lnSpc>
                <a:spcPct val="100000"/>
              </a:lnSpc>
            </a:pPr>
            <a:r>
              <a:rPr spc="-5" dirty="0" err="1">
                <a:latin typeface="Calibri"/>
                <a:cs typeface="Calibri"/>
              </a:rPr>
              <a:t>Aparece</a:t>
            </a:r>
            <a:r>
              <a:rPr spc="-5" dirty="0">
                <a:latin typeface="Calibri"/>
                <a:cs typeface="Calibri"/>
              </a:rPr>
              <a:t> como </a:t>
            </a:r>
            <a:r>
              <a:rPr spc="-10" dirty="0">
                <a:latin typeface="Calibri"/>
                <a:cs typeface="Calibri"/>
              </a:rPr>
              <a:t>respuesta  irritativa </a:t>
            </a:r>
            <a:r>
              <a:rPr spc="-5" dirty="0">
                <a:latin typeface="Calibri"/>
                <a:cs typeface="Calibri"/>
              </a:rPr>
              <a:t>e </a:t>
            </a:r>
            <a:r>
              <a:rPr spc="-10" dirty="0">
                <a:latin typeface="Calibri"/>
                <a:cs typeface="Calibri"/>
              </a:rPr>
              <a:t>inflamatoria </a:t>
            </a:r>
            <a:r>
              <a:rPr spc="-5" dirty="0">
                <a:latin typeface="Calibri"/>
                <a:cs typeface="Calibri"/>
              </a:rPr>
              <a:t>de la  </a:t>
            </a:r>
            <a:r>
              <a:rPr spc="-10" dirty="0">
                <a:latin typeface="Calibri"/>
                <a:cs typeface="Calibri"/>
              </a:rPr>
              <a:t>íntima </a:t>
            </a:r>
            <a:r>
              <a:rPr spc="-5" dirty="0">
                <a:latin typeface="Calibri"/>
                <a:cs typeface="Calibri"/>
              </a:rPr>
              <a:t>de la vena a </a:t>
            </a:r>
            <a:r>
              <a:rPr spc="-10" dirty="0">
                <a:latin typeface="Calibri"/>
                <a:cs typeface="Calibri"/>
              </a:rPr>
              <a:t>la  </a:t>
            </a:r>
            <a:r>
              <a:rPr spc="-5" dirty="0">
                <a:latin typeface="Calibri"/>
                <a:cs typeface="Calibri"/>
              </a:rPr>
              <a:t>administración de ciertos  </a:t>
            </a:r>
            <a:r>
              <a:rPr spc="-10" dirty="0">
                <a:latin typeface="Calibri"/>
                <a:cs typeface="Calibri"/>
              </a:rPr>
              <a:t>compuestos químicos  (soluciones </a:t>
            </a:r>
            <a:r>
              <a:rPr spc="-5" dirty="0">
                <a:latin typeface="Calibri"/>
                <a:cs typeface="Calibri"/>
              </a:rPr>
              <a:t>o </a:t>
            </a:r>
            <a:r>
              <a:rPr spc="-10" dirty="0">
                <a:latin typeface="Calibri"/>
                <a:cs typeface="Calibri"/>
              </a:rPr>
              <a:t>medicamentos).  </a:t>
            </a:r>
            <a:r>
              <a:rPr spc="-5" dirty="0">
                <a:latin typeface="Calibri"/>
                <a:cs typeface="Calibri"/>
              </a:rPr>
              <a:t>Ej. Antibióticos, </a:t>
            </a:r>
            <a:r>
              <a:rPr spc="-10" dirty="0">
                <a:latin typeface="Calibri"/>
                <a:cs typeface="Calibri"/>
              </a:rPr>
              <a:t>soluciones </a:t>
            </a:r>
            <a:r>
              <a:rPr spc="-5" dirty="0">
                <a:latin typeface="Calibri"/>
                <a:cs typeface="Calibri"/>
              </a:rPr>
              <a:t>de  </a:t>
            </a:r>
            <a:r>
              <a:rPr spc="-10" dirty="0">
                <a:latin typeface="Calibri"/>
                <a:cs typeface="Calibri"/>
              </a:rPr>
              <a:t>potasio</a:t>
            </a:r>
            <a:endParaRPr dirty="0">
              <a:latin typeface="Calibri"/>
              <a:cs typeface="Calibri"/>
            </a:endParaRPr>
          </a:p>
        </p:txBody>
      </p:sp>
      <p:sp>
        <p:nvSpPr>
          <p:cNvPr id="8" name="object 7"/>
          <p:cNvSpPr txBox="1"/>
          <p:nvPr/>
        </p:nvSpPr>
        <p:spPr>
          <a:xfrm>
            <a:off x="5613722" y="1532689"/>
            <a:ext cx="6343815" cy="1243930"/>
          </a:xfrm>
          <a:prstGeom prst="rect">
            <a:avLst/>
          </a:prstGeom>
        </p:spPr>
        <p:txBody>
          <a:bodyPr vert="horz" wrap="square" lIns="0" tIns="12700" rIns="0" bIns="0" rtlCol="0">
            <a:spAutoFit/>
          </a:bodyPr>
          <a:lstStyle/>
          <a:p>
            <a:pPr marL="298450" marR="256540" indent="-285750">
              <a:lnSpc>
                <a:spcPct val="100000"/>
              </a:lnSpc>
              <a:spcBef>
                <a:spcPts val="100"/>
              </a:spcBef>
              <a:buFont typeface="Wingdings"/>
              <a:buChar char=""/>
              <a:tabLst>
                <a:tab pos="297815" algn="l"/>
                <a:tab pos="298450" algn="l"/>
              </a:tabLst>
            </a:pPr>
            <a:r>
              <a:rPr sz="1600" spc="-15" dirty="0">
                <a:latin typeface="Calibri"/>
                <a:cs typeface="Calibri"/>
              </a:rPr>
              <a:t>Contacto </a:t>
            </a:r>
            <a:r>
              <a:rPr sz="1600" spc="-5" dirty="0">
                <a:latin typeface="Calibri"/>
                <a:cs typeface="Calibri"/>
              </a:rPr>
              <a:t>con soluciones </a:t>
            </a:r>
            <a:r>
              <a:rPr sz="1600" spc="-10" dirty="0">
                <a:latin typeface="Calibri"/>
                <a:cs typeface="Calibri"/>
              </a:rPr>
              <a:t>hipertónicas </a:t>
            </a:r>
            <a:r>
              <a:rPr sz="1600" dirty="0">
                <a:latin typeface="Calibri"/>
                <a:cs typeface="Calibri"/>
              </a:rPr>
              <a:t>o  </a:t>
            </a:r>
            <a:r>
              <a:rPr sz="1600" spc="-10" dirty="0">
                <a:latin typeface="Calibri"/>
                <a:cs typeface="Calibri"/>
              </a:rPr>
              <a:t>medicamentos </a:t>
            </a:r>
            <a:r>
              <a:rPr sz="1600" spc="-5" dirty="0">
                <a:latin typeface="Calibri"/>
                <a:cs typeface="Calibri"/>
              </a:rPr>
              <a:t>con </a:t>
            </a:r>
            <a:r>
              <a:rPr sz="1600" dirty="0">
                <a:latin typeface="Calibri"/>
                <a:cs typeface="Calibri"/>
              </a:rPr>
              <a:t>PH </a:t>
            </a:r>
            <a:r>
              <a:rPr sz="1600" spc="-5" dirty="0">
                <a:latin typeface="Calibri"/>
                <a:cs typeface="Calibri"/>
              </a:rPr>
              <a:t>ácido </a:t>
            </a:r>
            <a:r>
              <a:rPr sz="1600" dirty="0">
                <a:latin typeface="Calibri"/>
                <a:cs typeface="Calibri"/>
              </a:rPr>
              <a:t>o </a:t>
            </a:r>
            <a:r>
              <a:rPr sz="1600" spc="-10" dirty="0">
                <a:latin typeface="Calibri"/>
                <a:cs typeface="Calibri"/>
              </a:rPr>
              <a:t>alcalino.  (ANTIBIÓTICOS, SOLUCIONES </a:t>
            </a:r>
            <a:r>
              <a:rPr sz="1600" spc="-5" dirty="0">
                <a:latin typeface="Calibri"/>
                <a:cs typeface="Calibri"/>
              </a:rPr>
              <a:t>DE</a:t>
            </a:r>
            <a:r>
              <a:rPr sz="1600" spc="20" dirty="0">
                <a:latin typeface="Calibri"/>
                <a:cs typeface="Calibri"/>
              </a:rPr>
              <a:t> </a:t>
            </a:r>
            <a:r>
              <a:rPr sz="1600" spc="-25" dirty="0">
                <a:latin typeface="Calibri"/>
                <a:cs typeface="Calibri"/>
              </a:rPr>
              <a:t>POTASIO).</a:t>
            </a:r>
            <a:endParaRPr sz="1600" dirty="0">
              <a:latin typeface="Calibri"/>
              <a:cs typeface="Calibri"/>
            </a:endParaRPr>
          </a:p>
          <a:p>
            <a:pPr marL="298450" indent="-285750">
              <a:lnSpc>
                <a:spcPct val="100000"/>
              </a:lnSpc>
              <a:buFont typeface="Wingdings"/>
              <a:buChar char=""/>
              <a:tabLst>
                <a:tab pos="297815" algn="l"/>
                <a:tab pos="298450" algn="l"/>
              </a:tabLst>
            </a:pPr>
            <a:r>
              <a:rPr sz="1600" spc="-5" dirty="0">
                <a:latin typeface="Calibri"/>
                <a:cs typeface="Calibri"/>
              </a:rPr>
              <a:t>La velocidad de</a:t>
            </a:r>
            <a:r>
              <a:rPr sz="1600" spc="-20" dirty="0">
                <a:latin typeface="Calibri"/>
                <a:cs typeface="Calibri"/>
              </a:rPr>
              <a:t> </a:t>
            </a:r>
            <a:r>
              <a:rPr sz="1600" spc="-10" dirty="0">
                <a:latin typeface="Calibri"/>
                <a:cs typeface="Calibri"/>
              </a:rPr>
              <a:t>infusión</a:t>
            </a:r>
            <a:endParaRPr sz="1600" dirty="0">
              <a:latin typeface="Calibri"/>
              <a:cs typeface="Calibri"/>
            </a:endParaRPr>
          </a:p>
          <a:p>
            <a:pPr marL="298450" marR="5080" indent="-285750">
              <a:lnSpc>
                <a:spcPct val="100000"/>
              </a:lnSpc>
              <a:buFont typeface="Wingdings"/>
              <a:buChar char=""/>
              <a:tabLst>
                <a:tab pos="297815" algn="l"/>
                <a:tab pos="298450" algn="l"/>
              </a:tabLst>
            </a:pPr>
            <a:r>
              <a:rPr sz="1600" spc="-5" dirty="0">
                <a:latin typeface="Calibri"/>
                <a:cs typeface="Calibri"/>
              </a:rPr>
              <a:t>El </a:t>
            </a:r>
            <a:r>
              <a:rPr sz="1600" spc="-10" dirty="0">
                <a:latin typeface="Calibri"/>
                <a:cs typeface="Calibri"/>
              </a:rPr>
              <a:t>material </a:t>
            </a:r>
            <a:r>
              <a:rPr sz="1600" spc="-5" dirty="0">
                <a:latin typeface="Calibri"/>
                <a:cs typeface="Calibri"/>
              </a:rPr>
              <a:t>del </a:t>
            </a:r>
            <a:r>
              <a:rPr sz="1600" spc="-15" dirty="0">
                <a:latin typeface="Calibri"/>
                <a:cs typeface="Calibri"/>
              </a:rPr>
              <a:t>catéter </a:t>
            </a:r>
            <a:r>
              <a:rPr sz="1600" dirty="0">
                <a:latin typeface="Calibri"/>
                <a:cs typeface="Calibri"/>
              </a:rPr>
              <a:t>o el </a:t>
            </a:r>
            <a:r>
              <a:rPr sz="1600" spc="-5" dirty="0">
                <a:latin typeface="Calibri"/>
                <a:cs typeface="Calibri"/>
              </a:rPr>
              <a:t>tiempo de  </a:t>
            </a:r>
            <a:r>
              <a:rPr sz="1600" spc="-10" dirty="0">
                <a:latin typeface="Calibri"/>
                <a:cs typeface="Calibri"/>
              </a:rPr>
              <a:t>cateterización </a:t>
            </a:r>
            <a:r>
              <a:rPr sz="1600" spc="-5" dirty="0">
                <a:latin typeface="Calibri"/>
                <a:cs typeface="Calibri"/>
              </a:rPr>
              <a:t>son </a:t>
            </a:r>
            <a:r>
              <a:rPr sz="1600" spc="-15" dirty="0">
                <a:latin typeface="Calibri"/>
                <a:cs typeface="Calibri"/>
              </a:rPr>
              <a:t>factores </a:t>
            </a:r>
            <a:r>
              <a:rPr sz="1600" spc="-10" dirty="0">
                <a:latin typeface="Calibri"/>
                <a:cs typeface="Calibri"/>
              </a:rPr>
              <a:t>contribuyentes </a:t>
            </a:r>
            <a:r>
              <a:rPr sz="1600" spc="-5" dirty="0">
                <a:latin typeface="Calibri"/>
                <a:cs typeface="Calibri"/>
              </a:rPr>
              <a:t>del  riesgo de </a:t>
            </a:r>
            <a:r>
              <a:rPr sz="1600" spc="-15" dirty="0">
                <a:latin typeface="Calibri"/>
                <a:cs typeface="Calibri"/>
              </a:rPr>
              <a:t>esta</a:t>
            </a:r>
            <a:r>
              <a:rPr sz="1600" spc="-5" dirty="0">
                <a:latin typeface="Calibri"/>
                <a:cs typeface="Calibri"/>
              </a:rPr>
              <a:t> flebitis.</a:t>
            </a:r>
            <a:endParaRPr sz="1600" dirty="0">
              <a:latin typeface="Calibri"/>
              <a:cs typeface="Calibri"/>
            </a:endParaRPr>
          </a:p>
        </p:txBody>
      </p:sp>
      <p:pic>
        <p:nvPicPr>
          <p:cNvPr id="9" name="Imagen 8"/>
          <p:cNvPicPr>
            <a:picLocks noChangeAspect="1"/>
          </p:cNvPicPr>
          <p:nvPr/>
        </p:nvPicPr>
        <p:blipFill>
          <a:blip r:embed="rId3"/>
          <a:stretch>
            <a:fillRect/>
          </a:stretch>
        </p:blipFill>
        <p:spPr>
          <a:xfrm>
            <a:off x="6139543" y="4066442"/>
            <a:ext cx="4766268" cy="2681026"/>
          </a:xfrm>
          <a:prstGeom prst="rect">
            <a:avLst/>
          </a:prstGeom>
        </p:spPr>
      </p:pic>
      <p:pic>
        <p:nvPicPr>
          <p:cNvPr id="7" name="Imagen 6" descr="LOGO 1">
            <a:extLst>
              <a:ext uri="{FF2B5EF4-FFF2-40B4-BE49-F238E27FC236}">
                <a16:creationId xmlns:a16="http://schemas.microsoft.com/office/drawing/2014/main" id="{6992B91C-5DB5-4213-B562-51BF642D4C7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7986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Flebitis infecciosa o bacteriana</a:t>
            </a:r>
          </a:p>
        </p:txBody>
      </p:sp>
      <p:sp>
        <p:nvSpPr>
          <p:cNvPr id="3" name="object 5"/>
          <p:cNvSpPr/>
          <p:nvPr/>
        </p:nvSpPr>
        <p:spPr>
          <a:xfrm>
            <a:off x="974019" y="1128451"/>
            <a:ext cx="4357370" cy="5467490"/>
          </a:xfrm>
          <a:custGeom>
            <a:avLst/>
            <a:gdLst/>
            <a:ahLst/>
            <a:cxnLst/>
            <a:rect l="l" t="t" r="r" b="b"/>
            <a:pathLst>
              <a:path w="4357370" h="4104640">
                <a:moveTo>
                  <a:pt x="0" y="0"/>
                </a:moveTo>
                <a:lnTo>
                  <a:pt x="2830830" y="0"/>
                </a:lnTo>
                <a:lnTo>
                  <a:pt x="2830830" y="1539239"/>
                </a:lnTo>
                <a:lnTo>
                  <a:pt x="3330702" y="1539239"/>
                </a:lnTo>
                <a:lnTo>
                  <a:pt x="3330702" y="1026413"/>
                </a:lnTo>
                <a:lnTo>
                  <a:pt x="4357116" y="2052065"/>
                </a:lnTo>
                <a:lnTo>
                  <a:pt x="3330702" y="3078479"/>
                </a:lnTo>
                <a:lnTo>
                  <a:pt x="3330702" y="2565654"/>
                </a:lnTo>
                <a:lnTo>
                  <a:pt x="2830830" y="2565654"/>
                </a:lnTo>
                <a:lnTo>
                  <a:pt x="2830830" y="4104132"/>
                </a:lnTo>
                <a:lnTo>
                  <a:pt x="0" y="4104132"/>
                </a:lnTo>
                <a:lnTo>
                  <a:pt x="0" y="0"/>
                </a:lnTo>
                <a:close/>
              </a:path>
            </a:pathLst>
          </a:custGeom>
          <a:ln w="25400">
            <a:solidFill>
              <a:srgbClr val="385D8A"/>
            </a:solidFill>
          </a:ln>
        </p:spPr>
        <p:txBody>
          <a:bodyPr wrap="square" lIns="0" tIns="0" rIns="0" bIns="0" rtlCol="0"/>
          <a:lstStyle/>
          <a:p>
            <a:endParaRPr/>
          </a:p>
        </p:txBody>
      </p:sp>
      <p:sp>
        <p:nvSpPr>
          <p:cNvPr id="4" name="object 6"/>
          <p:cNvSpPr txBox="1"/>
          <p:nvPr/>
        </p:nvSpPr>
        <p:spPr>
          <a:xfrm>
            <a:off x="1251678" y="2024834"/>
            <a:ext cx="2536825" cy="3674724"/>
          </a:xfrm>
          <a:prstGeom prst="rect">
            <a:avLst/>
          </a:prstGeom>
        </p:spPr>
        <p:txBody>
          <a:bodyPr vert="horz" wrap="square" lIns="0" tIns="12065" rIns="0" bIns="0" rtlCol="0">
            <a:spAutoFit/>
          </a:bodyPr>
          <a:lstStyle/>
          <a:p>
            <a:pPr>
              <a:lnSpc>
                <a:spcPct val="100000"/>
              </a:lnSpc>
              <a:spcBef>
                <a:spcPts val="15"/>
              </a:spcBef>
            </a:pPr>
            <a:endParaRPr sz="1700" dirty="0">
              <a:latin typeface="Times New Roman"/>
              <a:cs typeface="Times New Roman"/>
            </a:endParaRPr>
          </a:p>
          <a:p>
            <a:pPr marL="12700" marR="5080" algn="just">
              <a:lnSpc>
                <a:spcPct val="100000"/>
              </a:lnSpc>
            </a:pPr>
            <a:r>
              <a:rPr sz="1700" spc="-5" dirty="0">
                <a:latin typeface="Calibri"/>
                <a:cs typeface="Calibri"/>
              </a:rPr>
              <a:t>Inflamación de la íntima de la vena  </a:t>
            </a:r>
            <a:r>
              <a:rPr sz="1700" spc="-10" dirty="0">
                <a:latin typeface="Calibri"/>
                <a:cs typeface="Calibri"/>
              </a:rPr>
              <a:t>asociada </a:t>
            </a:r>
            <a:r>
              <a:rPr sz="1700" spc="-5" dirty="0">
                <a:latin typeface="Calibri"/>
                <a:cs typeface="Calibri"/>
              </a:rPr>
              <a:t>a una </a:t>
            </a:r>
            <a:r>
              <a:rPr sz="1700" spc="-10" dirty="0">
                <a:latin typeface="Calibri"/>
                <a:cs typeface="Calibri"/>
              </a:rPr>
              <a:t>infección  generalmente</a:t>
            </a:r>
            <a:r>
              <a:rPr sz="1700" spc="20" dirty="0">
                <a:latin typeface="Calibri"/>
                <a:cs typeface="Calibri"/>
              </a:rPr>
              <a:t> </a:t>
            </a:r>
            <a:r>
              <a:rPr sz="1700" spc="-5" dirty="0">
                <a:latin typeface="Calibri"/>
                <a:cs typeface="Calibri"/>
              </a:rPr>
              <a:t>bacteriana.</a:t>
            </a:r>
            <a:endParaRPr sz="1700" dirty="0">
              <a:latin typeface="Calibri"/>
              <a:cs typeface="Calibri"/>
            </a:endParaRPr>
          </a:p>
          <a:p>
            <a:pPr algn="just">
              <a:lnSpc>
                <a:spcPct val="100000"/>
              </a:lnSpc>
              <a:spcBef>
                <a:spcPts val="10"/>
              </a:spcBef>
            </a:pPr>
            <a:endParaRPr sz="1700" dirty="0">
              <a:latin typeface="Times New Roman"/>
              <a:cs typeface="Times New Roman"/>
            </a:endParaRPr>
          </a:p>
          <a:p>
            <a:pPr marL="12700" marR="64135" indent="39370" algn="just">
              <a:lnSpc>
                <a:spcPct val="100000"/>
              </a:lnSpc>
            </a:pPr>
            <a:r>
              <a:rPr sz="1700" spc="-5" dirty="0">
                <a:latin typeface="Calibri"/>
                <a:cs typeface="Calibri"/>
              </a:rPr>
              <a:t>Es el tipo de </a:t>
            </a:r>
            <a:r>
              <a:rPr sz="1700" spc="-10" dirty="0">
                <a:latin typeface="Calibri"/>
                <a:cs typeface="Calibri"/>
              </a:rPr>
              <a:t>flebitis </a:t>
            </a:r>
            <a:r>
              <a:rPr sz="1700" spc="-5" dirty="0">
                <a:latin typeface="Calibri"/>
                <a:cs typeface="Calibri"/>
              </a:rPr>
              <a:t>menos  </a:t>
            </a:r>
            <a:r>
              <a:rPr sz="1700" spc="-10" dirty="0">
                <a:latin typeface="Calibri"/>
                <a:cs typeface="Calibri"/>
              </a:rPr>
              <a:t>frecuente </a:t>
            </a:r>
            <a:r>
              <a:rPr sz="1700" spc="-15" dirty="0">
                <a:latin typeface="Calibri"/>
                <a:cs typeface="Calibri"/>
              </a:rPr>
              <a:t>pero </a:t>
            </a:r>
            <a:r>
              <a:rPr sz="1700" spc="-5" dirty="0">
                <a:latin typeface="Calibri"/>
                <a:cs typeface="Calibri"/>
              </a:rPr>
              <a:t>que puede </a:t>
            </a:r>
            <a:r>
              <a:rPr sz="1700" spc="-10" dirty="0">
                <a:latin typeface="Calibri"/>
                <a:cs typeface="Calibri"/>
              </a:rPr>
              <a:t>llegar </a:t>
            </a:r>
            <a:r>
              <a:rPr sz="1700" spc="-5" dirty="0">
                <a:latin typeface="Calibri"/>
                <a:cs typeface="Calibri"/>
              </a:rPr>
              <a:t>a  ser </a:t>
            </a:r>
            <a:r>
              <a:rPr sz="1700" spc="-20" dirty="0">
                <a:latin typeface="Calibri"/>
                <a:cs typeface="Calibri"/>
              </a:rPr>
              <a:t>grave </a:t>
            </a:r>
            <a:r>
              <a:rPr sz="1700" spc="-5" dirty="0">
                <a:latin typeface="Calibri"/>
                <a:cs typeface="Calibri"/>
              </a:rPr>
              <a:t>y predisponer a  </a:t>
            </a:r>
            <a:r>
              <a:rPr sz="1700" spc="-10" dirty="0">
                <a:latin typeface="Calibri"/>
                <a:cs typeface="Calibri"/>
              </a:rPr>
              <a:t>complicaciones sistémicas </a:t>
            </a:r>
            <a:r>
              <a:rPr sz="1700" spc="-5" dirty="0">
                <a:latin typeface="Calibri"/>
                <a:cs typeface="Calibri"/>
              </a:rPr>
              <a:t>.  </a:t>
            </a:r>
            <a:r>
              <a:rPr sz="1700" spc="-10" dirty="0">
                <a:latin typeface="Calibri"/>
                <a:cs typeface="Calibri"/>
              </a:rPr>
              <a:t>generalmente </a:t>
            </a:r>
            <a:r>
              <a:rPr sz="1700" spc="-5" dirty="0">
                <a:latin typeface="Calibri"/>
                <a:cs typeface="Calibri"/>
              </a:rPr>
              <a:t>causada por la </a:t>
            </a:r>
            <a:r>
              <a:rPr sz="1700" spc="-15" dirty="0">
                <a:latin typeface="Calibri"/>
                <a:cs typeface="Calibri"/>
              </a:rPr>
              <a:t>falta  </a:t>
            </a:r>
            <a:r>
              <a:rPr sz="1700" spc="-5" dirty="0">
                <a:latin typeface="Calibri"/>
                <a:cs typeface="Calibri"/>
              </a:rPr>
              <a:t>de aplicación de una </a:t>
            </a:r>
            <a:r>
              <a:rPr sz="1700" spc="-10" dirty="0">
                <a:latin typeface="Calibri"/>
                <a:cs typeface="Calibri"/>
              </a:rPr>
              <a:t>adecuada  técnica</a:t>
            </a:r>
            <a:r>
              <a:rPr sz="1700" spc="5" dirty="0">
                <a:latin typeface="Calibri"/>
                <a:cs typeface="Calibri"/>
              </a:rPr>
              <a:t> </a:t>
            </a:r>
            <a:r>
              <a:rPr sz="1700" spc="-5" dirty="0">
                <a:latin typeface="Calibri"/>
                <a:cs typeface="Calibri"/>
              </a:rPr>
              <a:t>aséptica.</a:t>
            </a:r>
            <a:endParaRPr sz="1700" dirty="0">
              <a:latin typeface="Calibri"/>
              <a:cs typeface="Calibri"/>
            </a:endParaRPr>
          </a:p>
        </p:txBody>
      </p:sp>
      <p:sp>
        <p:nvSpPr>
          <p:cNvPr id="5" name="object 7"/>
          <p:cNvSpPr txBox="1"/>
          <p:nvPr/>
        </p:nvSpPr>
        <p:spPr>
          <a:xfrm>
            <a:off x="6243889" y="1745719"/>
            <a:ext cx="4046220" cy="1976755"/>
          </a:xfrm>
          <a:prstGeom prst="rect">
            <a:avLst/>
          </a:prstGeom>
        </p:spPr>
        <p:txBody>
          <a:bodyPr vert="horz" wrap="square" lIns="0" tIns="12700" rIns="0" bIns="0" rtlCol="0">
            <a:spAutoFit/>
          </a:bodyPr>
          <a:lstStyle/>
          <a:p>
            <a:pPr marL="298450" indent="-285750">
              <a:lnSpc>
                <a:spcPct val="100000"/>
              </a:lnSpc>
              <a:spcBef>
                <a:spcPts val="100"/>
              </a:spcBef>
              <a:buFont typeface="Wingdings"/>
              <a:buChar char=""/>
              <a:tabLst>
                <a:tab pos="297815" algn="l"/>
                <a:tab pos="298450" algn="l"/>
              </a:tabLst>
            </a:pPr>
            <a:r>
              <a:rPr sz="1600" spc="-15" dirty="0">
                <a:latin typeface="Calibri"/>
                <a:cs typeface="Calibri"/>
              </a:rPr>
              <a:t>Pobre </a:t>
            </a:r>
            <a:r>
              <a:rPr sz="1600" spc="-5" dirty="0">
                <a:latin typeface="Calibri"/>
                <a:cs typeface="Calibri"/>
              </a:rPr>
              <a:t>higiene de</a:t>
            </a:r>
            <a:r>
              <a:rPr sz="1600" dirty="0">
                <a:latin typeface="Calibri"/>
                <a:cs typeface="Calibri"/>
              </a:rPr>
              <a:t> </a:t>
            </a:r>
            <a:r>
              <a:rPr sz="1600" spc="-5" dirty="0">
                <a:latin typeface="Calibri"/>
                <a:cs typeface="Calibri"/>
              </a:rPr>
              <a:t>manos.</a:t>
            </a:r>
            <a:endParaRPr sz="1600" dirty="0">
              <a:latin typeface="Calibri"/>
              <a:cs typeface="Calibri"/>
            </a:endParaRPr>
          </a:p>
          <a:p>
            <a:pPr marL="298450" indent="-285750">
              <a:lnSpc>
                <a:spcPct val="100000"/>
              </a:lnSpc>
              <a:buFont typeface="Wingdings"/>
              <a:buChar char=""/>
              <a:tabLst>
                <a:tab pos="297815" algn="l"/>
                <a:tab pos="298450" algn="l"/>
              </a:tabLst>
            </a:pPr>
            <a:r>
              <a:rPr sz="1600" spc="-25" dirty="0">
                <a:latin typeface="Calibri"/>
                <a:cs typeface="Calibri"/>
              </a:rPr>
              <a:t>Técnica </a:t>
            </a:r>
            <a:r>
              <a:rPr sz="1600" spc="-5" dirty="0">
                <a:latin typeface="Calibri"/>
                <a:cs typeface="Calibri"/>
              </a:rPr>
              <a:t>aséptica</a:t>
            </a:r>
            <a:r>
              <a:rPr sz="1600" spc="-20" dirty="0">
                <a:latin typeface="Calibri"/>
                <a:cs typeface="Calibri"/>
              </a:rPr>
              <a:t> </a:t>
            </a:r>
            <a:r>
              <a:rPr sz="1600" spc="-10" dirty="0">
                <a:latin typeface="Calibri"/>
                <a:cs typeface="Calibri"/>
              </a:rPr>
              <a:t>inapropiada.</a:t>
            </a:r>
            <a:endParaRPr sz="1600" dirty="0">
              <a:latin typeface="Calibri"/>
              <a:cs typeface="Calibri"/>
            </a:endParaRPr>
          </a:p>
          <a:p>
            <a:pPr marL="298450" marR="504825" indent="-285750">
              <a:lnSpc>
                <a:spcPct val="100000"/>
              </a:lnSpc>
              <a:buFont typeface="Wingdings"/>
              <a:buChar char=""/>
              <a:tabLst>
                <a:tab pos="343535" algn="l"/>
                <a:tab pos="344170" algn="l"/>
              </a:tabLst>
            </a:pPr>
            <a:r>
              <a:rPr dirty="0"/>
              <a:t>	</a:t>
            </a:r>
            <a:r>
              <a:rPr sz="1600" spc="-10" dirty="0">
                <a:latin typeface="Calibri"/>
                <a:cs typeface="Calibri"/>
              </a:rPr>
              <a:t>Monitorización infrecuente </a:t>
            </a:r>
            <a:r>
              <a:rPr sz="1600" spc="-5" dirty="0">
                <a:latin typeface="Calibri"/>
                <a:cs typeface="Calibri"/>
              </a:rPr>
              <a:t>del sitio de  </a:t>
            </a:r>
            <a:r>
              <a:rPr sz="1600" spc="-10" dirty="0">
                <a:latin typeface="Calibri"/>
                <a:cs typeface="Calibri"/>
              </a:rPr>
              <a:t>inserción.</a:t>
            </a:r>
            <a:endParaRPr sz="1600" dirty="0">
              <a:latin typeface="Calibri"/>
              <a:cs typeface="Calibri"/>
            </a:endParaRPr>
          </a:p>
          <a:p>
            <a:pPr marL="298450" marR="95250" indent="-285750">
              <a:lnSpc>
                <a:spcPct val="100000"/>
              </a:lnSpc>
              <a:buFont typeface="Wingdings"/>
              <a:buChar char=""/>
              <a:tabLst>
                <a:tab pos="297815" algn="l"/>
                <a:tab pos="298450" algn="l"/>
              </a:tabLst>
            </a:pPr>
            <a:r>
              <a:rPr sz="1600" spc="-10" dirty="0">
                <a:latin typeface="Calibri"/>
                <a:cs typeface="Calibri"/>
              </a:rPr>
              <a:t>Excesiva </a:t>
            </a:r>
            <a:r>
              <a:rPr sz="1600" spc="-5" dirty="0">
                <a:latin typeface="Calibri"/>
                <a:cs typeface="Calibri"/>
              </a:rPr>
              <a:t>manipulación del equipo de </a:t>
            </a:r>
            <a:r>
              <a:rPr sz="1600" spc="-15" dirty="0">
                <a:latin typeface="Calibri"/>
                <a:cs typeface="Calibri"/>
              </a:rPr>
              <a:t>terapia  </a:t>
            </a:r>
            <a:r>
              <a:rPr sz="1600" spc="-10" dirty="0">
                <a:latin typeface="Calibri"/>
                <a:cs typeface="Calibri"/>
              </a:rPr>
              <a:t>intravenosa.</a:t>
            </a:r>
            <a:endParaRPr sz="1600" dirty="0">
              <a:latin typeface="Calibri"/>
              <a:cs typeface="Calibri"/>
            </a:endParaRPr>
          </a:p>
          <a:p>
            <a:pPr marL="298450" indent="-285750">
              <a:lnSpc>
                <a:spcPct val="100000"/>
              </a:lnSpc>
              <a:buFont typeface="Wingdings"/>
              <a:buChar char=""/>
              <a:tabLst>
                <a:tab pos="297815" algn="l"/>
                <a:tab pos="298450" algn="l"/>
              </a:tabLst>
            </a:pPr>
            <a:r>
              <a:rPr sz="1600" spc="-10" dirty="0">
                <a:latin typeface="Calibri"/>
                <a:cs typeface="Calibri"/>
              </a:rPr>
              <a:t>Duración </a:t>
            </a:r>
            <a:r>
              <a:rPr sz="1600" spc="-5" dirty="0">
                <a:latin typeface="Calibri"/>
                <a:cs typeface="Calibri"/>
              </a:rPr>
              <a:t>de la </a:t>
            </a:r>
            <a:r>
              <a:rPr sz="1600" spc="-15" dirty="0">
                <a:latin typeface="Calibri"/>
                <a:cs typeface="Calibri"/>
              </a:rPr>
              <a:t>terapia</a:t>
            </a:r>
            <a:r>
              <a:rPr sz="1600" spc="-5" dirty="0">
                <a:latin typeface="Calibri"/>
                <a:cs typeface="Calibri"/>
              </a:rPr>
              <a:t> </a:t>
            </a:r>
            <a:r>
              <a:rPr sz="1600" spc="-15" dirty="0">
                <a:latin typeface="Calibri"/>
                <a:cs typeface="Calibri"/>
              </a:rPr>
              <a:t>intravenosa</a:t>
            </a:r>
            <a:endParaRPr sz="1600" dirty="0">
              <a:latin typeface="Calibri"/>
              <a:cs typeface="Calibri"/>
            </a:endParaRPr>
          </a:p>
          <a:p>
            <a:pPr marL="298450" indent="-285750">
              <a:lnSpc>
                <a:spcPct val="100000"/>
              </a:lnSpc>
              <a:buFont typeface="Wingdings"/>
              <a:buChar char=""/>
              <a:tabLst>
                <a:tab pos="297815" algn="l"/>
                <a:tab pos="298450" algn="l"/>
              </a:tabLst>
            </a:pPr>
            <a:r>
              <a:rPr sz="1600" spc="-10" dirty="0">
                <a:latin typeface="Calibri"/>
                <a:cs typeface="Calibri"/>
              </a:rPr>
              <a:t>Deficiente </a:t>
            </a:r>
            <a:r>
              <a:rPr sz="1600" spc="-5" dirty="0">
                <a:latin typeface="Calibri"/>
                <a:cs typeface="Calibri"/>
              </a:rPr>
              <a:t>fijación </a:t>
            </a:r>
            <a:r>
              <a:rPr sz="1600" dirty="0">
                <a:latin typeface="Calibri"/>
                <a:cs typeface="Calibri"/>
              </a:rPr>
              <a:t>y </a:t>
            </a:r>
            <a:r>
              <a:rPr sz="1600" spc="-10" dirty="0">
                <a:latin typeface="Calibri"/>
                <a:cs typeface="Calibri"/>
              </a:rPr>
              <a:t>estabilización </a:t>
            </a:r>
            <a:r>
              <a:rPr sz="1600" spc="-5" dirty="0">
                <a:latin typeface="Calibri"/>
                <a:cs typeface="Calibri"/>
              </a:rPr>
              <a:t>del</a:t>
            </a:r>
            <a:r>
              <a:rPr sz="1600" spc="-10" dirty="0">
                <a:latin typeface="Calibri"/>
                <a:cs typeface="Calibri"/>
              </a:rPr>
              <a:t> </a:t>
            </a:r>
            <a:r>
              <a:rPr sz="1600" spc="-35" dirty="0">
                <a:latin typeface="Calibri"/>
                <a:cs typeface="Calibri"/>
              </a:rPr>
              <a:t>catéter.</a:t>
            </a:r>
            <a:endParaRPr sz="1600" dirty="0">
              <a:latin typeface="Calibri"/>
              <a:cs typeface="Calibri"/>
            </a:endParaRPr>
          </a:p>
        </p:txBody>
      </p:sp>
      <p:pic>
        <p:nvPicPr>
          <p:cNvPr id="6" name="Imagen 5"/>
          <p:cNvPicPr>
            <a:picLocks noChangeAspect="1"/>
          </p:cNvPicPr>
          <p:nvPr/>
        </p:nvPicPr>
        <p:blipFill>
          <a:blip r:embed="rId2"/>
          <a:stretch>
            <a:fillRect/>
          </a:stretch>
        </p:blipFill>
        <p:spPr>
          <a:xfrm>
            <a:off x="6789546" y="4260501"/>
            <a:ext cx="2864200" cy="2148150"/>
          </a:xfrm>
          <a:prstGeom prst="rect">
            <a:avLst/>
          </a:prstGeom>
        </p:spPr>
      </p:pic>
      <p:pic>
        <p:nvPicPr>
          <p:cNvPr id="7" name="Imagen 6" descr="LOGO 1">
            <a:extLst>
              <a:ext uri="{FF2B5EF4-FFF2-40B4-BE49-F238E27FC236}">
                <a16:creationId xmlns:a16="http://schemas.microsoft.com/office/drawing/2014/main" id="{6992B91C-5DB5-4213-B562-51BF642D4C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46930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O" sz="5400" spc="-5" dirty="0"/>
              <a:t>ASPECTOS IMPORTANTES </a:t>
            </a:r>
            <a:r>
              <a:rPr lang="es-CO" sz="5400" dirty="0"/>
              <a:t>A TENER </a:t>
            </a:r>
            <a:r>
              <a:rPr lang="es-CO" sz="5400" spc="-5" dirty="0"/>
              <a:t>EN  </a:t>
            </a:r>
            <a:r>
              <a:rPr lang="es-CO" sz="5400" dirty="0"/>
              <a:t>CUENTA PARA PUNCIONAR UNA</a:t>
            </a:r>
            <a:r>
              <a:rPr lang="es-CO" sz="5400" spc="-70" dirty="0"/>
              <a:t> </a:t>
            </a:r>
            <a:r>
              <a:rPr lang="es-CO" sz="5400" dirty="0"/>
              <a:t>VENA</a:t>
            </a:r>
            <a:endParaRPr lang="es-CO" dirty="0"/>
          </a:p>
        </p:txBody>
      </p:sp>
      <p:sp>
        <p:nvSpPr>
          <p:cNvPr id="3" name="object 2"/>
          <p:cNvSpPr txBox="1"/>
          <p:nvPr/>
        </p:nvSpPr>
        <p:spPr>
          <a:xfrm>
            <a:off x="1646282" y="2217847"/>
            <a:ext cx="5973445" cy="3910045"/>
          </a:xfrm>
          <a:prstGeom prst="rect">
            <a:avLst/>
          </a:prstGeom>
        </p:spPr>
        <p:txBody>
          <a:bodyPr vert="horz" wrap="square" lIns="0" tIns="100330" rIns="0" bIns="0" rtlCol="0">
            <a:spAutoFit/>
          </a:bodyPr>
          <a:lstStyle/>
          <a:p>
            <a:pPr marL="12700" algn="just">
              <a:lnSpc>
                <a:spcPct val="100000"/>
              </a:lnSpc>
              <a:spcBef>
                <a:spcPts val="790"/>
              </a:spcBef>
            </a:pPr>
            <a:r>
              <a:rPr sz="2000" b="1" spc="-35" dirty="0">
                <a:cs typeface="Calibri"/>
              </a:rPr>
              <a:t>Técnicas </a:t>
            </a:r>
            <a:r>
              <a:rPr sz="2000" b="1" spc="-15" dirty="0">
                <a:cs typeface="Calibri"/>
              </a:rPr>
              <a:t>para detectar </a:t>
            </a:r>
            <a:r>
              <a:rPr sz="2000" b="1" dirty="0">
                <a:cs typeface="Calibri"/>
              </a:rPr>
              <a:t>la</a:t>
            </a:r>
            <a:r>
              <a:rPr sz="2000" b="1" spc="90" dirty="0">
                <a:cs typeface="Calibri"/>
              </a:rPr>
              <a:t> </a:t>
            </a:r>
            <a:r>
              <a:rPr sz="2000" b="1" spc="-10" dirty="0">
                <a:cs typeface="Calibri"/>
              </a:rPr>
              <a:t>vena</a:t>
            </a:r>
            <a:endParaRPr sz="2000" dirty="0">
              <a:cs typeface="Calibri"/>
            </a:endParaRPr>
          </a:p>
          <a:p>
            <a:pPr marL="355600" indent="-342900" algn="just">
              <a:lnSpc>
                <a:spcPct val="100000"/>
              </a:lnSpc>
              <a:spcBef>
                <a:spcPts val="1240"/>
              </a:spcBef>
              <a:buSzPct val="130000"/>
              <a:buFont typeface="Wingdings" panose="05000000000000000000" pitchFamily="2" charset="2"/>
              <a:buChar char="§"/>
              <a:tabLst>
                <a:tab pos="252729" algn="l"/>
              </a:tabLst>
            </a:pPr>
            <a:r>
              <a:rPr sz="2000" spc="-10" dirty="0">
                <a:cs typeface="Calibri"/>
              </a:rPr>
              <a:t>Observar </a:t>
            </a:r>
            <a:r>
              <a:rPr sz="2000" spc="-5" dirty="0">
                <a:cs typeface="Calibri"/>
              </a:rPr>
              <a:t>las venas de </a:t>
            </a:r>
            <a:r>
              <a:rPr sz="2000" spc="-15" dirty="0">
                <a:cs typeface="Calibri"/>
              </a:rPr>
              <a:t>mayor</a:t>
            </a:r>
            <a:r>
              <a:rPr sz="2000" spc="55" dirty="0">
                <a:cs typeface="Calibri"/>
              </a:rPr>
              <a:t> </a:t>
            </a:r>
            <a:r>
              <a:rPr sz="2000" spc="-10" dirty="0">
                <a:cs typeface="Calibri"/>
              </a:rPr>
              <a:t>calibre.</a:t>
            </a:r>
            <a:endParaRPr sz="2000" dirty="0">
              <a:cs typeface="Calibri"/>
            </a:endParaRPr>
          </a:p>
          <a:p>
            <a:pPr marL="355600" marR="5080" indent="-342900" algn="just">
              <a:lnSpc>
                <a:spcPct val="100000"/>
              </a:lnSpc>
              <a:spcBef>
                <a:spcPts val="635"/>
              </a:spcBef>
              <a:buFont typeface="Wingdings" panose="05000000000000000000" pitchFamily="2" charset="2"/>
              <a:buChar char="§"/>
              <a:tabLst>
                <a:tab pos="219075" algn="l"/>
              </a:tabLst>
            </a:pPr>
            <a:r>
              <a:rPr sz="2000" spc="-5" dirty="0">
                <a:cs typeface="Calibri"/>
              </a:rPr>
              <a:t>Movimiento: </a:t>
            </a:r>
            <a:r>
              <a:rPr sz="2000" spc="-10" dirty="0">
                <a:cs typeface="Calibri"/>
              </a:rPr>
              <a:t>Pedir </a:t>
            </a:r>
            <a:r>
              <a:rPr sz="2000" dirty="0">
                <a:cs typeface="Calibri"/>
              </a:rPr>
              <a:t>al </a:t>
            </a:r>
            <a:r>
              <a:rPr sz="2000" spc="-10" dirty="0">
                <a:cs typeface="Calibri"/>
              </a:rPr>
              <a:t>paciente </a:t>
            </a:r>
            <a:r>
              <a:rPr sz="2000" dirty="0">
                <a:cs typeface="Calibri"/>
              </a:rPr>
              <a:t>que </a:t>
            </a:r>
            <a:r>
              <a:rPr sz="2000" spc="-5" dirty="0">
                <a:cs typeface="Calibri"/>
              </a:rPr>
              <a:t>baje el </a:t>
            </a:r>
            <a:r>
              <a:rPr sz="2000" spc="-20" dirty="0">
                <a:cs typeface="Calibri"/>
              </a:rPr>
              <a:t>brazo </a:t>
            </a:r>
            <a:r>
              <a:rPr sz="2000" spc="-5" dirty="0">
                <a:cs typeface="Calibri"/>
              </a:rPr>
              <a:t>y que  </a:t>
            </a:r>
            <a:r>
              <a:rPr sz="2000" spc="-15" dirty="0">
                <a:cs typeface="Calibri"/>
              </a:rPr>
              <a:t>abra </a:t>
            </a:r>
            <a:r>
              <a:rPr sz="2000" spc="-5" dirty="0">
                <a:cs typeface="Calibri"/>
              </a:rPr>
              <a:t>y cierre la </a:t>
            </a:r>
            <a:r>
              <a:rPr sz="2000" dirty="0">
                <a:cs typeface="Calibri"/>
              </a:rPr>
              <a:t>mano. </a:t>
            </a:r>
            <a:r>
              <a:rPr sz="2000" spc="-10" dirty="0">
                <a:cs typeface="Calibri"/>
              </a:rPr>
              <a:t>Permite </a:t>
            </a:r>
            <a:r>
              <a:rPr sz="2000" spc="-5" dirty="0">
                <a:cs typeface="Calibri"/>
              </a:rPr>
              <a:t>reducir la presión venosa y  </a:t>
            </a:r>
            <a:r>
              <a:rPr sz="2000" spc="-10" dirty="0">
                <a:cs typeface="Calibri"/>
              </a:rPr>
              <a:t>relajar </a:t>
            </a:r>
            <a:r>
              <a:rPr sz="2000" spc="-5" dirty="0">
                <a:cs typeface="Calibri"/>
              </a:rPr>
              <a:t>los</a:t>
            </a:r>
            <a:r>
              <a:rPr sz="2000" spc="15" dirty="0">
                <a:cs typeface="Calibri"/>
              </a:rPr>
              <a:t> </a:t>
            </a:r>
            <a:r>
              <a:rPr sz="2000" spc="-5" dirty="0">
                <a:cs typeface="Calibri"/>
              </a:rPr>
              <a:t>músculos.</a:t>
            </a:r>
            <a:endParaRPr sz="2000" dirty="0">
              <a:cs typeface="Calibri"/>
            </a:endParaRPr>
          </a:p>
          <a:p>
            <a:pPr marL="355600" marR="5715" indent="-342900" algn="just">
              <a:lnSpc>
                <a:spcPct val="100000"/>
              </a:lnSpc>
              <a:spcBef>
                <a:spcPts val="480"/>
              </a:spcBef>
              <a:buFont typeface="Wingdings" panose="05000000000000000000" pitchFamily="2" charset="2"/>
              <a:buChar char="§"/>
              <a:tabLst>
                <a:tab pos="242570" algn="l"/>
              </a:tabLst>
            </a:pPr>
            <a:r>
              <a:rPr sz="2000" spc="-5" dirty="0">
                <a:cs typeface="Calibri"/>
              </a:rPr>
              <a:t>Masajes: Masajear </a:t>
            </a:r>
            <a:r>
              <a:rPr sz="2000" spc="-10" dirty="0">
                <a:cs typeface="Calibri"/>
              </a:rPr>
              <a:t>suavemente </a:t>
            </a:r>
            <a:r>
              <a:rPr sz="2000" dirty="0">
                <a:cs typeface="Calibri"/>
              </a:rPr>
              <a:t>el </a:t>
            </a:r>
            <a:r>
              <a:rPr sz="2000" spc="-20" dirty="0">
                <a:cs typeface="Calibri"/>
              </a:rPr>
              <a:t>brazo </a:t>
            </a:r>
            <a:r>
              <a:rPr sz="2000" spc="-5" dirty="0">
                <a:cs typeface="Calibri"/>
              </a:rPr>
              <a:t>del </a:t>
            </a:r>
            <a:r>
              <a:rPr sz="2000" spc="-10" dirty="0">
                <a:cs typeface="Calibri"/>
              </a:rPr>
              <a:t>paciente  </a:t>
            </a:r>
            <a:r>
              <a:rPr sz="2000" spc="-5" dirty="0">
                <a:cs typeface="Calibri"/>
              </a:rPr>
              <a:t>(del puño hacia el</a:t>
            </a:r>
            <a:r>
              <a:rPr sz="2000" spc="25" dirty="0">
                <a:cs typeface="Calibri"/>
              </a:rPr>
              <a:t> </a:t>
            </a:r>
            <a:r>
              <a:rPr sz="2000" spc="-10" dirty="0">
                <a:cs typeface="Calibri"/>
              </a:rPr>
              <a:t>codo).</a:t>
            </a:r>
            <a:endParaRPr sz="2000" dirty="0">
              <a:cs typeface="Calibri"/>
            </a:endParaRPr>
          </a:p>
          <a:p>
            <a:pPr marL="355600" marR="5080" indent="-342900" algn="just">
              <a:lnSpc>
                <a:spcPct val="100000"/>
              </a:lnSpc>
              <a:spcBef>
                <a:spcPts val="480"/>
              </a:spcBef>
              <a:buFont typeface="Wingdings" panose="05000000000000000000" pitchFamily="2" charset="2"/>
              <a:buChar char="§"/>
              <a:tabLst>
                <a:tab pos="228600" algn="l"/>
              </a:tabLst>
            </a:pPr>
            <a:r>
              <a:rPr sz="2000" spc="-5" dirty="0">
                <a:cs typeface="Calibri"/>
              </a:rPr>
              <a:t>Palpación: </a:t>
            </a:r>
            <a:r>
              <a:rPr sz="2000" spc="-10" dirty="0">
                <a:cs typeface="Calibri"/>
              </a:rPr>
              <a:t>Realizada con </a:t>
            </a:r>
            <a:r>
              <a:rPr sz="2000" dirty="0">
                <a:cs typeface="Calibri"/>
              </a:rPr>
              <a:t>el </a:t>
            </a:r>
            <a:r>
              <a:rPr sz="2000" spc="-5" dirty="0">
                <a:cs typeface="Calibri"/>
              </a:rPr>
              <a:t>dedo índice de la </a:t>
            </a:r>
            <a:r>
              <a:rPr sz="2000" spc="-10" dirty="0">
                <a:cs typeface="Calibri"/>
              </a:rPr>
              <a:t>persona  </a:t>
            </a:r>
            <a:r>
              <a:rPr sz="2000" spc="-5" dirty="0">
                <a:cs typeface="Calibri"/>
              </a:rPr>
              <a:t>que </a:t>
            </a:r>
            <a:r>
              <a:rPr sz="2000" spc="-20" dirty="0">
                <a:cs typeface="Calibri"/>
              </a:rPr>
              <a:t>va </a:t>
            </a:r>
            <a:r>
              <a:rPr sz="2000" spc="-5" dirty="0">
                <a:cs typeface="Calibri"/>
              </a:rPr>
              <a:t>a </a:t>
            </a:r>
            <a:r>
              <a:rPr sz="2000" spc="-10" dirty="0">
                <a:cs typeface="Calibri"/>
              </a:rPr>
              <a:t>llevar </a:t>
            </a:r>
            <a:r>
              <a:rPr sz="2000" spc="-5" dirty="0">
                <a:cs typeface="Calibri"/>
              </a:rPr>
              <a:t>a </a:t>
            </a:r>
            <a:r>
              <a:rPr sz="2000" spc="-10" dirty="0">
                <a:cs typeface="Calibri"/>
              </a:rPr>
              <a:t>cabo </a:t>
            </a:r>
            <a:r>
              <a:rPr sz="2000" spc="-5" dirty="0">
                <a:cs typeface="Calibri"/>
              </a:rPr>
              <a:t>la </a:t>
            </a:r>
            <a:r>
              <a:rPr sz="2000" spc="-10" dirty="0">
                <a:cs typeface="Calibri"/>
              </a:rPr>
              <a:t>canalización </a:t>
            </a:r>
            <a:r>
              <a:rPr sz="2000" spc="-5" dirty="0">
                <a:cs typeface="Calibri"/>
              </a:rPr>
              <a:t>. No </a:t>
            </a:r>
            <a:r>
              <a:rPr sz="2000" spc="-10" dirty="0">
                <a:cs typeface="Calibri"/>
              </a:rPr>
              <a:t>utilizar </a:t>
            </a:r>
            <a:r>
              <a:rPr sz="2000" dirty="0">
                <a:cs typeface="Calibri"/>
              </a:rPr>
              <a:t>el dedo  </a:t>
            </a:r>
            <a:r>
              <a:rPr sz="2000" spc="-40" dirty="0">
                <a:cs typeface="Calibri"/>
              </a:rPr>
              <a:t>pulgar.</a:t>
            </a:r>
            <a:endParaRPr sz="2000" dirty="0">
              <a:cs typeface="Calibri"/>
            </a:endParaRPr>
          </a:p>
          <a:p>
            <a:pPr marL="354965" indent="-342900" algn="just">
              <a:lnSpc>
                <a:spcPct val="100000"/>
              </a:lnSpc>
              <a:spcBef>
                <a:spcPts val="480"/>
              </a:spcBef>
              <a:buFont typeface="Wingdings" panose="05000000000000000000" pitchFamily="2" charset="2"/>
              <a:buChar char="§"/>
              <a:tabLst>
                <a:tab pos="197485" algn="l"/>
              </a:tabLst>
            </a:pPr>
            <a:r>
              <a:rPr sz="2000" spc="-5" dirty="0">
                <a:cs typeface="Calibri"/>
              </a:rPr>
              <a:t>Fijar las venas </a:t>
            </a:r>
            <a:r>
              <a:rPr sz="2000" spc="-10" dirty="0">
                <a:cs typeface="Calibri"/>
              </a:rPr>
              <a:t>con </a:t>
            </a:r>
            <a:r>
              <a:rPr sz="2000" spc="-5" dirty="0">
                <a:cs typeface="Calibri"/>
              </a:rPr>
              <a:t>los dedos, en los casos de</a:t>
            </a:r>
            <a:r>
              <a:rPr sz="2000" spc="90" dirty="0">
                <a:cs typeface="Calibri"/>
              </a:rPr>
              <a:t> </a:t>
            </a:r>
            <a:r>
              <a:rPr sz="2000" spc="-5" dirty="0">
                <a:cs typeface="Calibri"/>
              </a:rPr>
              <a:t>flacidez</a:t>
            </a:r>
            <a:r>
              <a:rPr sz="2000" spc="-5" dirty="0">
                <a:latin typeface="Calibri"/>
                <a:cs typeface="Calibri"/>
              </a:rPr>
              <a:t>.</a:t>
            </a:r>
            <a:endParaRPr sz="2000" dirty="0">
              <a:latin typeface="Calibri"/>
              <a:cs typeface="Calibri"/>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178" y="2868385"/>
            <a:ext cx="3348822" cy="2657795"/>
          </a:xfrm>
          <a:prstGeom prst="rect">
            <a:avLst/>
          </a:prstGeom>
        </p:spPr>
      </p:pic>
      <p:pic>
        <p:nvPicPr>
          <p:cNvPr id="5" name="Imagen 4" descr="LOGO 1">
            <a:extLst>
              <a:ext uri="{FF2B5EF4-FFF2-40B4-BE49-F238E27FC236}">
                <a16:creationId xmlns:a16="http://schemas.microsoft.com/office/drawing/2014/main" id="{6992B91C-5DB5-4213-B562-51BF642D4C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21296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5931" y="701264"/>
            <a:ext cx="6480810" cy="396016"/>
          </a:xfrm>
          <a:prstGeom prst="rect">
            <a:avLst/>
          </a:prstGeom>
          <a:blipFill>
            <a:blip r:embed="rId2" cstate="print"/>
            <a:stretch>
              <a:fillRect/>
            </a:stretch>
          </a:blipFill>
        </p:spPr>
        <p:txBody>
          <a:bodyPr wrap="square" lIns="0" tIns="0" rIns="0" bIns="0" rtlCol="0"/>
          <a:lstStyle/>
          <a:p>
            <a:endParaRPr sz="1588"/>
          </a:p>
        </p:txBody>
      </p:sp>
      <p:sp>
        <p:nvSpPr>
          <p:cNvPr id="3" name="object 3"/>
          <p:cNvSpPr txBox="1">
            <a:spLocks noGrp="1"/>
          </p:cNvSpPr>
          <p:nvPr>
            <p:ph type="title"/>
          </p:nvPr>
        </p:nvSpPr>
        <p:spPr>
          <a:xfrm>
            <a:off x="4994237" y="665854"/>
            <a:ext cx="2144246" cy="391548"/>
          </a:xfrm>
          <a:prstGeom prst="rect">
            <a:avLst/>
          </a:prstGeom>
        </p:spPr>
        <p:txBody>
          <a:bodyPr vert="horz" wrap="square" lIns="0" tIns="11206" rIns="0" bIns="0" rtlCol="0" anchor="t">
            <a:spAutoFit/>
          </a:bodyPr>
          <a:lstStyle/>
          <a:p>
            <a:pPr marL="11206">
              <a:lnSpc>
                <a:spcPct val="100000"/>
              </a:lnSpc>
              <a:spcBef>
                <a:spcPts val="88"/>
              </a:spcBef>
            </a:pPr>
            <a:r>
              <a:rPr sz="2471" dirty="0"/>
              <a:t>DESAROLLO</a:t>
            </a:r>
            <a:endParaRPr sz="2471"/>
          </a:p>
        </p:txBody>
      </p:sp>
      <p:sp>
        <p:nvSpPr>
          <p:cNvPr id="4" name="object 4"/>
          <p:cNvSpPr txBox="1"/>
          <p:nvPr/>
        </p:nvSpPr>
        <p:spPr>
          <a:xfrm>
            <a:off x="1617785" y="1728844"/>
            <a:ext cx="4570439" cy="3283697"/>
          </a:xfrm>
          <a:prstGeom prst="rect">
            <a:avLst/>
          </a:prstGeom>
        </p:spPr>
        <p:txBody>
          <a:bodyPr vert="horz" wrap="square" lIns="0" tIns="10646" rIns="0" bIns="0" rtlCol="0">
            <a:spAutoFit/>
          </a:bodyPr>
          <a:lstStyle/>
          <a:p>
            <a:pPr marL="11206">
              <a:spcBef>
                <a:spcPts val="84"/>
              </a:spcBef>
            </a:pPr>
            <a:r>
              <a:rPr sz="1765" b="1" i="1" u="heavy" spc="-26" dirty="0">
                <a:uFill>
                  <a:solidFill>
                    <a:srgbClr val="000000"/>
                  </a:solidFill>
                </a:uFill>
                <a:latin typeface="Calibri"/>
                <a:cs typeface="Calibri"/>
              </a:rPr>
              <a:t>MATERIAL</a:t>
            </a:r>
            <a:endParaRPr sz="1765" dirty="0">
              <a:latin typeface="Calibri"/>
              <a:cs typeface="Calibri"/>
            </a:endParaRPr>
          </a:p>
          <a:p>
            <a:pPr>
              <a:spcBef>
                <a:spcPts val="40"/>
              </a:spcBef>
            </a:pPr>
            <a:endParaRPr sz="1809" dirty="0">
              <a:latin typeface="Times New Roman"/>
              <a:cs typeface="Times New Roman"/>
            </a:endParaRPr>
          </a:p>
          <a:p>
            <a:pPr marL="11206"/>
            <a:r>
              <a:rPr sz="1765" b="1" spc="-13" dirty="0">
                <a:latin typeface="Calibri"/>
                <a:cs typeface="Calibri"/>
              </a:rPr>
              <a:t>Atril</a:t>
            </a:r>
            <a:endParaRPr sz="1765" dirty="0">
              <a:latin typeface="Calibri"/>
              <a:cs typeface="Calibri"/>
            </a:endParaRPr>
          </a:p>
          <a:p>
            <a:pPr marL="11206"/>
            <a:r>
              <a:rPr sz="1765" b="1" spc="-4" dirty="0">
                <a:latin typeface="Calibri"/>
                <a:cs typeface="Calibri"/>
              </a:rPr>
              <a:t>Bandeja</a:t>
            </a:r>
            <a:r>
              <a:rPr sz="1765" b="1" spc="9" dirty="0">
                <a:latin typeface="Calibri"/>
                <a:cs typeface="Calibri"/>
              </a:rPr>
              <a:t> </a:t>
            </a:r>
            <a:r>
              <a:rPr sz="1765" b="1" spc="-4" dirty="0">
                <a:latin typeface="Calibri"/>
                <a:cs typeface="Calibri"/>
              </a:rPr>
              <a:t>con:</a:t>
            </a:r>
            <a:endParaRPr sz="1765" dirty="0">
              <a:latin typeface="Calibri"/>
              <a:cs typeface="Calibri"/>
            </a:endParaRPr>
          </a:p>
          <a:p>
            <a:pPr>
              <a:spcBef>
                <a:spcPts val="35"/>
              </a:spcBef>
            </a:pPr>
            <a:endParaRPr sz="1809" dirty="0">
              <a:latin typeface="Times New Roman"/>
              <a:cs typeface="Times New Roman"/>
            </a:endParaRPr>
          </a:p>
          <a:p>
            <a:pPr marL="591142" indent="-177623">
              <a:buSzPct val="95000"/>
              <a:buFont typeface="Wingdings"/>
              <a:buChar char=""/>
              <a:tabLst>
                <a:tab pos="591702" algn="l"/>
              </a:tabLst>
            </a:pPr>
            <a:r>
              <a:rPr sz="1765" b="1" spc="-9" dirty="0">
                <a:latin typeface="Calibri"/>
                <a:cs typeface="Calibri"/>
              </a:rPr>
              <a:t>Equipo </a:t>
            </a:r>
            <a:r>
              <a:rPr sz="1765" b="1" spc="-13" dirty="0">
                <a:latin typeface="Calibri"/>
                <a:cs typeface="Calibri"/>
              </a:rPr>
              <a:t>para</a:t>
            </a:r>
            <a:r>
              <a:rPr sz="1765" b="1" spc="4" dirty="0">
                <a:latin typeface="Calibri"/>
                <a:cs typeface="Calibri"/>
              </a:rPr>
              <a:t> </a:t>
            </a:r>
            <a:r>
              <a:rPr sz="1765" b="1" spc="-4" dirty="0">
                <a:latin typeface="Calibri"/>
                <a:cs typeface="Calibri"/>
              </a:rPr>
              <a:t>venoclisis.</a:t>
            </a:r>
            <a:endParaRPr sz="1765" dirty="0">
              <a:latin typeface="Calibri"/>
              <a:cs typeface="Calibri"/>
            </a:endParaRPr>
          </a:p>
          <a:p>
            <a:pPr marL="591142" indent="-177623">
              <a:buSzPct val="95000"/>
              <a:buFont typeface="Wingdings"/>
              <a:buChar char=""/>
              <a:tabLst>
                <a:tab pos="591702" algn="l"/>
              </a:tabLst>
            </a:pPr>
            <a:r>
              <a:rPr sz="1765" b="1" spc="-4" dirty="0">
                <a:latin typeface="Calibri"/>
                <a:cs typeface="Calibri"/>
              </a:rPr>
              <a:t>Bolsa </a:t>
            </a:r>
            <a:r>
              <a:rPr sz="1765" b="1" spc="-9" dirty="0">
                <a:latin typeface="Calibri"/>
                <a:cs typeface="Calibri"/>
              </a:rPr>
              <a:t>con </a:t>
            </a:r>
            <a:r>
              <a:rPr sz="1765" b="1" spc="-4" dirty="0">
                <a:latin typeface="Calibri"/>
                <a:cs typeface="Calibri"/>
              </a:rPr>
              <a:t>la solución</a:t>
            </a:r>
            <a:r>
              <a:rPr sz="1765" b="1" dirty="0">
                <a:latin typeface="Calibri"/>
                <a:cs typeface="Calibri"/>
              </a:rPr>
              <a:t> </a:t>
            </a:r>
            <a:r>
              <a:rPr sz="1765" b="1" spc="-4" dirty="0">
                <a:latin typeface="Calibri"/>
                <a:cs typeface="Calibri"/>
              </a:rPr>
              <a:t>ordenada.</a:t>
            </a:r>
            <a:endParaRPr sz="1765" dirty="0">
              <a:latin typeface="Calibri"/>
              <a:cs typeface="Calibri"/>
            </a:endParaRPr>
          </a:p>
          <a:p>
            <a:pPr marL="591142" indent="-177623">
              <a:buSzPct val="95000"/>
              <a:buFont typeface="Wingdings"/>
              <a:buChar char=""/>
              <a:tabLst>
                <a:tab pos="591702" algn="l"/>
              </a:tabLst>
            </a:pPr>
            <a:r>
              <a:rPr sz="1765" b="1" spc="-18" dirty="0">
                <a:latin typeface="Calibri"/>
                <a:cs typeface="Calibri"/>
              </a:rPr>
              <a:t>Catéter</a:t>
            </a:r>
            <a:r>
              <a:rPr sz="1765" b="1" spc="4" dirty="0">
                <a:latin typeface="Calibri"/>
                <a:cs typeface="Calibri"/>
              </a:rPr>
              <a:t> </a:t>
            </a:r>
            <a:r>
              <a:rPr sz="1765" b="1" spc="-4" dirty="0">
                <a:latin typeface="Calibri"/>
                <a:cs typeface="Calibri"/>
              </a:rPr>
              <a:t>endovenoso.</a:t>
            </a:r>
            <a:endParaRPr sz="1765" dirty="0">
              <a:latin typeface="Calibri"/>
              <a:cs typeface="Calibri"/>
            </a:endParaRPr>
          </a:p>
          <a:p>
            <a:pPr marL="591142" indent="-177623">
              <a:buSzPct val="95000"/>
              <a:buFont typeface="Wingdings"/>
              <a:buChar char=""/>
              <a:tabLst>
                <a:tab pos="591702" algn="l"/>
              </a:tabLst>
            </a:pPr>
            <a:r>
              <a:rPr sz="1765" b="1" spc="-4" dirty="0">
                <a:latin typeface="Calibri"/>
                <a:cs typeface="Calibri"/>
              </a:rPr>
              <a:t>Gasas humedecidas en</a:t>
            </a:r>
            <a:r>
              <a:rPr sz="1765" b="1" spc="13" dirty="0">
                <a:latin typeface="Calibri"/>
                <a:cs typeface="Calibri"/>
              </a:rPr>
              <a:t> </a:t>
            </a:r>
            <a:r>
              <a:rPr sz="1765" b="1" spc="-4" dirty="0">
                <a:latin typeface="Calibri"/>
                <a:cs typeface="Calibri"/>
              </a:rPr>
              <a:t>alcohol</a:t>
            </a:r>
            <a:endParaRPr sz="1765" dirty="0">
              <a:latin typeface="Calibri"/>
              <a:cs typeface="Calibri"/>
            </a:endParaRPr>
          </a:p>
          <a:p>
            <a:pPr marL="591142" indent="-177623">
              <a:buSzPct val="95000"/>
              <a:buFont typeface="Wingdings"/>
              <a:buChar char=""/>
              <a:tabLst>
                <a:tab pos="591702" algn="l"/>
              </a:tabLst>
            </a:pPr>
            <a:r>
              <a:rPr sz="1765" b="1" spc="-22" dirty="0">
                <a:latin typeface="Calibri"/>
                <a:cs typeface="Calibri"/>
              </a:rPr>
              <a:t>Torniquete</a:t>
            </a:r>
            <a:endParaRPr sz="1765" dirty="0">
              <a:latin typeface="Calibri"/>
              <a:cs typeface="Calibri"/>
            </a:endParaRPr>
          </a:p>
          <a:p>
            <a:pPr marL="591142" indent="-177623">
              <a:buSzPct val="95000"/>
              <a:buFont typeface="Wingdings"/>
              <a:buChar char=""/>
              <a:tabLst>
                <a:tab pos="591702" algn="l"/>
              </a:tabLst>
            </a:pPr>
            <a:r>
              <a:rPr sz="1765" b="1" spc="-9" dirty="0">
                <a:latin typeface="Calibri"/>
                <a:cs typeface="Calibri"/>
              </a:rPr>
              <a:t>Micropore</a:t>
            </a:r>
            <a:endParaRPr sz="1765" dirty="0">
              <a:latin typeface="Calibri"/>
              <a:cs typeface="Calibri"/>
            </a:endParaRPr>
          </a:p>
          <a:p>
            <a:pPr marL="591142" indent="-177623">
              <a:buSzPct val="95000"/>
              <a:buFont typeface="Wingdings"/>
              <a:buChar char=""/>
              <a:tabLst>
                <a:tab pos="591702" algn="l"/>
              </a:tabLst>
            </a:pPr>
            <a:r>
              <a:rPr sz="1765" b="1" spc="-9" dirty="0">
                <a:latin typeface="Calibri"/>
                <a:cs typeface="Calibri"/>
              </a:rPr>
              <a:t>Guantes </a:t>
            </a:r>
            <a:r>
              <a:rPr sz="1765" b="1" spc="-4" dirty="0">
                <a:latin typeface="Calibri"/>
                <a:cs typeface="Calibri"/>
              </a:rPr>
              <a:t>no</a:t>
            </a:r>
            <a:r>
              <a:rPr sz="1765" b="1" spc="4" dirty="0">
                <a:latin typeface="Calibri"/>
                <a:cs typeface="Calibri"/>
              </a:rPr>
              <a:t> </a:t>
            </a:r>
            <a:r>
              <a:rPr sz="1765" b="1" spc="-9" dirty="0">
                <a:latin typeface="Calibri"/>
                <a:cs typeface="Calibri"/>
              </a:rPr>
              <a:t>estériles</a:t>
            </a:r>
            <a:endParaRPr sz="1765" dirty="0">
              <a:latin typeface="Calibri"/>
              <a:cs typeface="Calibri"/>
            </a:endParaRPr>
          </a:p>
        </p:txBody>
      </p:sp>
      <p:sp>
        <p:nvSpPr>
          <p:cNvPr id="5" name="object 5"/>
          <p:cNvSpPr/>
          <p:nvPr/>
        </p:nvSpPr>
        <p:spPr>
          <a:xfrm>
            <a:off x="7167731" y="2357941"/>
            <a:ext cx="2458794" cy="2710255"/>
          </a:xfrm>
          <a:prstGeom prst="rect">
            <a:avLst/>
          </a:prstGeom>
          <a:blipFill>
            <a:blip r:embed="rId3" cstate="print"/>
            <a:stretch>
              <a:fillRect/>
            </a:stretch>
          </a:blipFill>
        </p:spPr>
        <p:txBody>
          <a:bodyPr wrap="square" lIns="0" tIns="0" rIns="0" bIns="0" rtlCol="0"/>
          <a:lstStyle/>
          <a:p>
            <a:endParaRPr sz="1588"/>
          </a:p>
        </p:txBody>
      </p:sp>
      <p:pic>
        <p:nvPicPr>
          <p:cNvPr id="6" name="Imagen 5" descr="LOGO 1">
            <a:extLst>
              <a:ext uri="{FF2B5EF4-FFF2-40B4-BE49-F238E27FC236}">
                <a16:creationId xmlns:a16="http://schemas.microsoft.com/office/drawing/2014/main" id="{6992B91C-5DB5-4213-B562-51BF642D4C7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402804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65609" y="290705"/>
            <a:ext cx="10601011" cy="1241856"/>
          </a:xfrm>
          <a:prstGeom prst="rect">
            <a:avLst/>
          </a:prstGeom>
        </p:spPr>
        <p:txBody>
          <a:bodyPr vert="horz" wrap="square" lIns="0" tIns="10646" rIns="0" bIns="0" rtlCol="0" anchor="t">
            <a:spAutoFit/>
          </a:bodyPr>
          <a:lstStyle/>
          <a:p>
            <a:pPr marL="11206" marR="4483" indent="320505" algn="ctr">
              <a:lnSpc>
                <a:spcPct val="100000"/>
              </a:lnSpc>
              <a:spcBef>
                <a:spcPts val="84"/>
              </a:spcBef>
            </a:pPr>
            <a:r>
              <a:rPr lang="es-CO" sz="4000" dirty="0"/>
              <a:t>PROCEDIMIENTO  PARA REALIZAR VENOPUNCION</a:t>
            </a:r>
            <a:endParaRPr sz="4000" dirty="0"/>
          </a:p>
        </p:txBody>
      </p:sp>
      <p:sp>
        <p:nvSpPr>
          <p:cNvPr id="4" name="object 4"/>
          <p:cNvSpPr/>
          <p:nvPr/>
        </p:nvSpPr>
        <p:spPr>
          <a:xfrm>
            <a:off x="3358178" y="2248996"/>
            <a:ext cx="1132915" cy="217866"/>
          </a:xfrm>
          <a:prstGeom prst="rect">
            <a:avLst/>
          </a:prstGeom>
          <a:blipFill>
            <a:blip r:embed="rId2" cstate="print"/>
            <a:stretch>
              <a:fillRect/>
            </a:stretch>
          </a:blipFill>
        </p:spPr>
        <p:txBody>
          <a:bodyPr wrap="square" lIns="0" tIns="0" rIns="0" bIns="0" rtlCol="0"/>
          <a:lstStyle/>
          <a:p>
            <a:endParaRPr sz="1588"/>
          </a:p>
        </p:txBody>
      </p:sp>
      <p:sp>
        <p:nvSpPr>
          <p:cNvPr id="5" name="object 5"/>
          <p:cNvSpPr/>
          <p:nvPr/>
        </p:nvSpPr>
        <p:spPr>
          <a:xfrm>
            <a:off x="3358178" y="2240951"/>
            <a:ext cx="1132915" cy="226359"/>
          </a:xfrm>
          <a:custGeom>
            <a:avLst/>
            <a:gdLst/>
            <a:ahLst/>
            <a:cxnLst/>
            <a:rect l="l" t="t" r="r" b="b"/>
            <a:pathLst>
              <a:path w="1283970" h="256539">
                <a:moveTo>
                  <a:pt x="0" y="256032"/>
                </a:moveTo>
                <a:lnTo>
                  <a:pt x="0" y="0"/>
                </a:lnTo>
                <a:lnTo>
                  <a:pt x="1283970" y="0"/>
                </a:lnTo>
                <a:lnTo>
                  <a:pt x="1283970" y="256031"/>
                </a:lnTo>
                <a:lnTo>
                  <a:pt x="0" y="256032"/>
                </a:lnTo>
                <a:close/>
              </a:path>
            </a:pathLst>
          </a:custGeom>
          <a:ln w="9525">
            <a:solidFill>
              <a:srgbClr val="000000"/>
            </a:solidFill>
          </a:ln>
        </p:spPr>
        <p:txBody>
          <a:bodyPr wrap="square" lIns="0" tIns="0" rIns="0" bIns="0" rtlCol="0"/>
          <a:lstStyle/>
          <a:p>
            <a:endParaRPr sz="1588"/>
          </a:p>
        </p:txBody>
      </p:sp>
      <p:sp>
        <p:nvSpPr>
          <p:cNvPr id="6" name="object 6"/>
          <p:cNvSpPr txBox="1"/>
          <p:nvPr/>
        </p:nvSpPr>
        <p:spPr>
          <a:xfrm>
            <a:off x="3673736" y="2266054"/>
            <a:ext cx="500903" cy="160150"/>
          </a:xfrm>
          <a:prstGeom prst="rect">
            <a:avLst/>
          </a:prstGeom>
        </p:spPr>
        <p:txBody>
          <a:bodyPr vert="horz" wrap="square" lIns="0" tIns="10646" rIns="0" bIns="0" rtlCol="0">
            <a:spAutoFit/>
          </a:bodyPr>
          <a:lstStyle/>
          <a:p>
            <a:pPr marL="11206">
              <a:spcBef>
                <a:spcPts val="84"/>
              </a:spcBef>
            </a:pPr>
            <a:r>
              <a:rPr sz="971" b="1" spc="-9" dirty="0">
                <a:latin typeface="Arial"/>
                <a:cs typeface="Arial"/>
              </a:rPr>
              <a:t>EQUIPO</a:t>
            </a:r>
            <a:endParaRPr sz="971">
              <a:latin typeface="Arial"/>
              <a:cs typeface="Arial"/>
            </a:endParaRPr>
          </a:p>
        </p:txBody>
      </p:sp>
      <p:sp>
        <p:nvSpPr>
          <p:cNvPr id="7" name="object 7"/>
          <p:cNvSpPr/>
          <p:nvPr/>
        </p:nvSpPr>
        <p:spPr>
          <a:xfrm>
            <a:off x="4225493" y="1527123"/>
            <a:ext cx="2190888" cy="220553"/>
          </a:xfrm>
          <a:prstGeom prst="rect">
            <a:avLst/>
          </a:prstGeom>
          <a:blipFill>
            <a:blip r:embed="rId3" cstate="print"/>
            <a:stretch>
              <a:fillRect/>
            </a:stretch>
          </a:blipFill>
        </p:spPr>
        <p:txBody>
          <a:bodyPr wrap="square" lIns="0" tIns="0" rIns="0" bIns="0" rtlCol="0"/>
          <a:lstStyle/>
          <a:p>
            <a:endParaRPr sz="1588"/>
          </a:p>
        </p:txBody>
      </p:sp>
      <p:sp>
        <p:nvSpPr>
          <p:cNvPr id="8" name="object 8"/>
          <p:cNvSpPr txBox="1"/>
          <p:nvPr/>
        </p:nvSpPr>
        <p:spPr>
          <a:xfrm>
            <a:off x="4154245" y="1523552"/>
            <a:ext cx="2280397" cy="226261"/>
          </a:xfrm>
          <a:prstGeom prst="rect">
            <a:avLst/>
          </a:prstGeom>
          <a:ln w="9525">
            <a:solidFill>
              <a:srgbClr val="000000"/>
            </a:solidFill>
          </a:ln>
        </p:spPr>
        <p:txBody>
          <a:bodyPr vert="horz" wrap="square" lIns="0" tIns="35859" rIns="0" bIns="0" rtlCol="0">
            <a:spAutoFit/>
          </a:bodyPr>
          <a:lstStyle/>
          <a:p>
            <a:pPr marL="555841">
              <a:spcBef>
                <a:spcPts val="282"/>
              </a:spcBef>
            </a:pPr>
            <a:r>
              <a:rPr sz="1235" b="1" spc="-4" dirty="0">
                <a:latin typeface="Arial"/>
                <a:cs typeface="Arial"/>
              </a:rPr>
              <a:t>VENOPUNCION</a:t>
            </a:r>
            <a:endParaRPr sz="1235">
              <a:latin typeface="Arial"/>
              <a:cs typeface="Arial"/>
            </a:endParaRPr>
          </a:p>
        </p:txBody>
      </p:sp>
      <p:sp>
        <p:nvSpPr>
          <p:cNvPr id="9" name="object 9"/>
          <p:cNvSpPr/>
          <p:nvPr/>
        </p:nvSpPr>
        <p:spPr>
          <a:xfrm>
            <a:off x="5529206" y="2216723"/>
            <a:ext cx="1916206" cy="217866"/>
          </a:xfrm>
          <a:prstGeom prst="rect">
            <a:avLst/>
          </a:prstGeom>
          <a:blipFill>
            <a:blip r:embed="rId4" cstate="print"/>
            <a:stretch>
              <a:fillRect/>
            </a:stretch>
          </a:blipFill>
        </p:spPr>
        <p:txBody>
          <a:bodyPr wrap="square" lIns="0" tIns="0" rIns="0" bIns="0" rtlCol="0"/>
          <a:lstStyle/>
          <a:p>
            <a:endParaRPr sz="1588"/>
          </a:p>
        </p:txBody>
      </p:sp>
      <p:sp>
        <p:nvSpPr>
          <p:cNvPr id="10" name="object 10"/>
          <p:cNvSpPr txBox="1"/>
          <p:nvPr/>
        </p:nvSpPr>
        <p:spPr>
          <a:xfrm>
            <a:off x="5529206" y="2208680"/>
            <a:ext cx="1916206" cy="186175"/>
          </a:xfrm>
          <a:prstGeom prst="rect">
            <a:avLst/>
          </a:prstGeom>
          <a:ln w="9525">
            <a:solidFill>
              <a:srgbClr val="000000"/>
            </a:solidFill>
          </a:ln>
        </p:spPr>
        <p:txBody>
          <a:bodyPr vert="horz" wrap="square" lIns="0" tIns="36419" rIns="0" bIns="0" rtlCol="0">
            <a:spAutoFit/>
          </a:bodyPr>
          <a:lstStyle/>
          <a:p>
            <a:pPr marL="437612">
              <a:spcBef>
                <a:spcPts val="287"/>
              </a:spcBef>
            </a:pPr>
            <a:r>
              <a:rPr sz="971" b="1" spc="-4" dirty="0">
                <a:latin typeface="Arial"/>
                <a:cs typeface="Arial"/>
              </a:rPr>
              <a:t>PROCEDIMIENTO</a:t>
            </a:r>
            <a:endParaRPr sz="971">
              <a:latin typeface="Arial"/>
              <a:cs typeface="Arial"/>
            </a:endParaRPr>
          </a:p>
        </p:txBody>
      </p:sp>
      <p:sp>
        <p:nvSpPr>
          <p:cNvPr id="11" name="object 11"/>
          <p:cNvSpPr/>
          <p:nvPr/>
        </p:nvSpPr>
        <p:spPr>
          <a:xfrm>
            <a:off x="2601782" y="2657105"/>
            <a:ext cx="1641214" cy="252838"/>
          </a:xfrm>
          <a:prstGeom prst="rect">
            <a:avLst/>
          </a:prstGeom>
          <a:blipFill>
            <a:blip r:embed="rId5" cstate="print"/>
            <a:stretch>
              <a:fillRect/>
            </a:stretch>
          </a:blipFill>
        </p:spPr>
        <p:txBody>
          <a:bodyPr wrap="square" lIns="0" tIns="0" rIns="0" bIns="0" rtlCol="0"/>
          <a:lstStyle/>
          <a:p>
            <a:endParaRPr sz="1588"/>
          </a:p>
        </p:txBody>
      </p:sp>
      <p:sp>
        <p:nvSpPr>
          <p:cNvPr id="12" name="object 12"/>
          <p:cNvSpPr/>
          <p:nvPr/>
        </p:nvSpPr>
        <p:spPr>
          <a:xfrm>
            <a:off x="2601782" y="2643691"/>
            <a:ext cx="1641214" cy="266251"/>
          </a:xfrm>
          <a:prstGeom prst="rect">
            <a:avLst/>
          </a:prstGeom>
          <a:blipFill>
            <a:blip r:embed="rId6" cstate="print"/>
            <a:stretch>
              <a:fillRect/>
            </a:stretch>
          </a:blipFill>
        </p:spPr>
        <p:txBody>
          <a:bodyPr wrap="square" lIns="0" tIns="0" rIns="0" bIns="0" rtlCol="0"/>
          <a:lstStyle/>
          <a:p>
            <a:endParaRPr sz="1588"/>
          </a:p>
        </p:txBody>
      </p:sp>
      <p:sp>
        <p:nvSpPr>
          <p:cNvPr id="13" name="object 13"/>
          <p:cNvSpPr/>
          <p:nvPr/>
        </p:nvSpPr>
        <p:spPr>
          <a:xfrm>
            <a:off x="2601782" y="4084513"/>
            <a:ext cx="1552463" cy="269644"/>
          </a:xfrm>
          <a:prstGeom prst="rect">
            <a:avLst/>
          </a:prstGeom>
          <a:blipFill>
            <a:blip r:embed="rId7" cstate="print"/>
            <a:stretch>
              <a:fillRect/>
            </a:stretch>
          </a:blipFill>
        </p:spPr>
        <p:txBody>
          <a:bodyPr wrap="square" lIns="0" tIns="0" rIns="0" bIns="0" rtlCol="0"/>
          <a:lstStyle/>
          <a:p>
            <a:endParaRPr sz="1588"/>
          </a:p>
        </p:txBody>
      </p:sp>
      <p:sp>
        <p:nvSpPr>
          <p:cNvPr id="14" name="object 14"/>
          <p:cNvSpPr txBox="1"/>
          <p:nvPr/>
        </p:nvSpPr>
        <p:spPr>
          <a:xfrm>
            <a:off x="2601782" y="4071769"/>
            <a:ext cx="1552575" cy="160120"/>
          </a:xfrm>
          <a:prstGeom prst="rect">
            <a:avLst/>
          </a:prstGeom>
          <a:ln w="9525">
            <a:solidFill>
              <a:srgbClr val="000000"/>
            </a:solidFill>
          </a:ln>
        </p:spPr>
        <p:txBody>
          <a:bodyPr vert="horz" wrap="square" lIns="0" tIns="37540" rIns="0" bIns="0" rtlCol="0">
            <a:spAutoFit/>
          </a:bodyPr>
          <a:lstStyle/>
          <a:p>
            <a:pPr marL="347961">
              <a:spcBef>
                <a:spcPts val="296"/>
              </a:spcBef>
            </a:pPr>
            <a:r>
              <a:rPr sz="794" b="1" dirty="0">
                <a:latin typeface="Arial"/>
                <a:cs typeface="Arial"/>
              </a:rPr>
              <a:t>Equipo</a:t>
            </a:r>
            <a:r>
              <a:rPr sz="794" b="1" spc="-18" dirty="0">
                <a:latin typeface="Arial"/>
                <a:cs typeface="Arial"/>
              </a:rPr>
              <a:t> </a:t>
            </a:r>
            <a:r>
              <a:rPr sz="794" b="1" spc="-4" dirty="0">
                <a:latin typeface="Arial"/>
                <a:cs typeface="Arial"/>
              </a:rPr>
              <a:t>venoclisis</a:t>
            </a:r>
            <a:endParaRPr sz="794">
              <a:latin typeface="Arial"/>
              <a:cs typeface="Arial"/>
            </a:endParaRPr>
          </a:p>
        </p:txBody>
      </p:sp>
      <p:sp>
        <p:nvSpPr>
          <p:cNvPr id="15" name="object 15"/>
          <p:cNvSpPr/>
          <p:nvPr/>
        </p:nvSpPr>
        <p:spPr>
          <a:xfrm>
            <a:off x="2601782" y="4559872"/>
            <a:ext cx="1552463" cy="309979"/>
          </a:xfrm>
          <a:prstGeom prst="rect">
            <a:avLst/>
          </a:prstGeom>
          <a:blipFill>
            <a:blip r:embed="rId8" cstate="print"/>
            <a:stretch>
              <a:fillRect/>
            </a:stretch>
          </a:blipFill>
        </p:spPr>
        <p:txBody>
          <a:bodyPr wrap="square" lIns="0" tIns="0" rIns="0" bIns="0" rtlCol="0"/>
          <a:lstStyle/>
          <a:p>
            <a:endParaRPr sz="1588"/>
          </a:p>
        </p:txBody>
      </p:sp>
      <p:sp>
        <p:nvSpPr>
          <p:cNvPr id="16" name="object 16"/>
          <p:cNvSpPr txBox="1"/>
          <p:nvPr/>
        </p:nvSpPr>
        <p:spPr>
          <a:xfrm>
            <a:off x="2601782" y="4547795"/>
            <a:ext cx="1552575" cy="159553"/>
          </a:xfrm>
          <a:prstGeom prst="rect">
            <a:avLst/>
          </a:prstGeom>
          <a:ln w="9525">
            <a:solidFill>
              <a:srgbClr val="000000"/>
            </a:solidFill>
          </a:ln>
        </p:spPr>
        <p:txBody>
          <a:bodyPr vert="horz" wrap="square" lIns="0" tIns="36979" rIns="0" bIns="0" rtlCol="0">
            <a:spAutoFit/>
          </a:bodyPr>
          <a:lstStyle/>
          <a:p>
            <a:pPr marL="134478">
              <a:spcBef>
                <a:spcPts val="291"/>
              </a:spcBef>
            </a:pPr>
            <a:r>
              <a:rPr sz="794" b="1" spc="-4" dirty="0">
                <a:latin typeface="Arial"/>
                <a:cs typeface="Arial"/>
              </a:rPr>
              <a:t>Solución </a:t>
            </a:r>
            <a:r>
              <a:rPr sz="794" b="1" spc="-9" dirty="0">
                <a:latin typeface="Arial"/>
                <a:cs typeface="Arial"/>
              </a:rPr>
              <a:t>venosa</a:t>
            </a:r>
            <a:r>
              <a:rPr sz="794" b="1" spc="4" dirty="0">
                <a:latin typeface="Arial"/>
                <a:cs typeface="Arial"/>
              </a:rPr>
              <a:t> </a:t>
            </a:r>
            <a:r>
              <a:rPr sz="794" b="1" spc="-4" dirty="0">
                <a:latin typeface="Arial"/>
                <a:cs typeface="Arial"/>
              </a:rPr>
              <a:t>ordenada</a:t>
            </a:r>
            <a:endParaRPr sz="794">
              <a:latin typeface="Arial"/>
              <a:cs typeface="Arial"/>
            </a:endParaRPr>
          </a:p>
        </p:txBody>
      </p:sp>
      <p:sp>
        <p:nvSpPr>
          <p:cNvPr id="17" name="object 17"/>
          <p:cNvSpPr/>
          <p:nvPr/>
        </p:nvSpPr>
        <p:spPr>
          <a:xfrm>
            <a:off x="2601782" y="5116574"/>
            <a:ext cx="1641214" cy="599770"/>
          </a:xfrm>
          <a:prstGeom prst="rect">
            <a:avLst/>
          </a:prstGeom>
          <a:blipFill>
            <a:blip r:embed="rId9" cstate="print"/>
            <a:stretch>
              <a:fillRect/>
            </a:stretch>
          </a:blipFill>
        </p:spPr>
        <p:txBody>
          <a:bodyPr wrap="square" lIns="0" tIns="0" rIns="0" bIns="0" rtlCol="0"/>
          <a:lstStyle/>
          <a:p>
            <a:endParaRPr sz="1588"/>
          </a:p>
        </p:txBody>
      </p:sp>
      <p:sp>
        <p:nvSpPr>
          <p:cNvPr id="18" name="object 18"/>
          <p:cNvSpPr txBox="1"/>
          <p:nvPr/>
        </p:nvSpPr>
        <p:spPr>
          <a:xfrm>
            <a:off x="2601782" y="5087694"/>
            <a:ext cx="1641662" cy="404545"/>
          </a:xfrm>
          <a:prstGeom prst="rect">
            <a:avLst/>
          </a:prstGeom>
          <a:ln w="9525">
            <a:solidFill>
              <a:srgbClr val="000000"/>
            </a:solidFill>
          </a:ln>
        </p:spPr>
        <p:txBody>
          <a:bodyPr vert="horz" wrap="square" lIns="0" tIns="37540" rIns="0" bIns="0" rtlCol="0">
            <a:spAutoFit/>
          </a:bodyPr>
          <a:lstStyle/>
          <a:p>
            <a:pPr marL="91333" marR="85169" algn="ctr">
              <a:spcBef>
                <a:spcPts val="296"/>
              </a:spcBef>
            </a:pPr>
            <a:r>
              <a:rPr sz="794" b="1" spc="-4" dirty="0">
                <a:latin typeface="Arial"/>
                <a:cs typeface="Arial"/>
              </a:rPr>
              <a:t>Registro </a:t>
            </a:r>
            <a:r>
              <a:rPr sz="794" b="1" dirty="0">
                <a:latin typeface="Arial"/>
                <a:cs typeface="Arial"/>
              </a:rPr>
              <a:t>de </a:t>
            </a:r>
            <a:r>
              <a:rPr sz="794" b="1" spc="-4" dirty="0">
                <a:latin typeface="Arial"/>
                <a:cs typeface="Arial"/>
              </a:rPr>
              <a:t>enfermería,</a:t>
            </a:r>
            <a:r>
              <a:rPr sz="794" b="1" spc="-22" dirty="0">
                <a:latin typeface="Arial"/>
                <a:cs typeface="Arial"/>
              </a:rPr>
              <a:t> </a:t>
            </a:r>
            <a:r>
              <a:rPr sz="794" b="1" dirty="0">
                <a:latin typeface="Arial"/>
                <a:cs typeface="Arial"/>
              </a:rPr>
              <a:t>donde  </a:t>
            </a:r>
            <a:r>
              <a:rPr sz="794" b="1" spc="-4" dirty="0">
                <a:latin typeface="Arial"/>
                <a:cs typeface="Arial"/>
              </a:rPr>
              <a:t>notificara cualquier reacción  </a:t>
            </a:r>
            <a:r>
              <a:rPr sz="794" b="1" spc="-9" dirty="0">
                <a:latin typeface="Arial"/>
                <a:cs typeface="Arial"/>
              </a:rPr>
              <a:t>adversa</a:t>
            </a:r>
            <a:endParaRPr sz="794">
              <a:latin typeface="Arial"/>
              <a:cs typeface="Arial"/>
            </a:endParaRPr>
          </a:p>
        </p:txBody>
      </p:sp>
      <p:sp>
        <p:nvSpPr>
          <p:cNvPr id="19" name="object 19"/>
          <p:cNvSpPr/>
          <p:nvPr/>
        </p:nvSpPr>
        <p:spPr>
          <a:xfrm>
            <a:off x="2601782" y="3081366"/>
            <a:ext cx="1641214" cy="240056"/>
          </a:xfrm>
          <a:prstGeom prst="rect">
            <a:avLst/>
          </a:prstGeom>
          <a:blipFill>
            <a:blip r:embed="rId10" cstate="print"/>
            <a:stretch>
              <a:fillRect/>
            </a:stretch>
          </a:blipFill>
        </p:spPr>
        <p:txBody>
          <a:bodyPr wrap="square" lIns="0" tIns="0" rIns="0" bIns="0" rtlCol="0"/>
          <a:lstStyle/>
          <a:p>
            <a:endParaRPr sz="1588"/>
          </a:p>
        </p:txBody>
      </p:sp>
      <p:sp>
        <p:nvSpPr>
          <p:cNvPr id="20" name="object 20"/>
          <p:cNvSpPr/>
          <p:nvPr/>
        </p:nvSpPr>
        <p:spPr>
          <a:xfrm>
            <a:off x="2596179" y="3065705"/>
            <a:ext cx="1652419" cy="261320"/>
          </a:xfrm>
          <a:prstGeom prst="rect">
            <a:avLst/>
          </a:prstGeom>
          <a:blipFill>
            <a:blip r:embed="rId11" cstate="print"/>
            <a:stretch>
              <a:fillRect/>
            </a:stretch>
          </a:blipFill>
        </p:spPr>
        <p:txBody>
          <a:bodyPr wrap="square" lIns="0" tIns="0" rIns="0" bIns="0" rtlCol="0"/>
          <a:lstStyle/>
          <a:p>
            <a:endParaRPr sz="1588"/>
          </a:p>
        </p:txBody>
      </p:sp>
      <p:sp>
        <p:nvSpPr>
          <p:cNvPr id="21" name="object 21"/>
          <p:cNvSpPr txBox="1"/>
          <p:nvPr/>
        </p:nvSpPr>
        <p:spPr>
          <a:xfrm>
            <a:off x="2601782" y="3071308"/>
            <a:ext cx="1641662" cy="160120"/>
          </a:xfrm>
          <a:prstGeom prst="rect">
            <a:avLst/>
          </a:prstGeom>
          <a:ln w="12700">
            <a:solidFill>
              <a:srgbClr val="666666"/>
            </a:solidFill>
          </a:ln>
        </p:spPr>
        <p:txBody>
          <a:bodyPr vert="horz" wrap="square" lIns="0" tIns="37540" rIns="0" bIns="0" rtlCol="0">
            <a:spAutoFit/>
          </a:bodyPr>
          <a:lstStyle/>
          <a:p>
            <a:pPr marL="360288">
              <a:spcBef>
                <a:spcPts val="296"/>
              </a:spcBef>
            </a:pPr>
            <a:r>
              <a:rPr sz="794" b="1" spc="-4" dirty="0">
                <a:latin typeface="Arial"/>
                <a:cs typeface="Arial"/>
              </a:rPr>
              <a:t>Guantes</a:t>
            </a:r>
            <a:r>
              <a:rPr sz="794" b="1" spc="-9" dirty="0">
                <a:latin typeface="Arial"/>
                <a:cs typeface="Arial"/>
              </a:rPr>
              <a:t> </a:t>
            </a:r>
            <a:r>
              <a:rPr sz="794" b="1" spc="-4" dirty="0">
                <a:latin typeface="Arial"/>
                <a:cs typeface="Arial"/>
              </a:rPr>
              <a:t>Micropore</a:t>
            </a:r>
            <a:endParaRPr sz="794">
              <a:latin typeface="Arial"/>
              <a:cs typeface="Arial"/>
            </a:endParaRPr>
          </a:p>
        </p:txBody>
      </p:sp>
      <p:sp>
        <p:nvSpPr>
          <p:cNvPr id="22" name="object 22"/>
          <p:cNvSpPr/>
          <p:nvPr/>
        </p:nvSpPr>
        <p:spPr>
          <a:xfrm>
            <a:off x="2601782" y="3539907"/>
            <a:ext cx="1641214" cy="330156"/>
          </a:xfrm>
          <a:prstGeom prst="rect">
            <a:avLst/>
          </a:prstGeom>
          <a:blipFill>
            <a:blip r:embed="rId12" cstate="print"/>
            <a:stretch>
              <a:fillRect/>
            </a:stretch>
          </a:blipFill>
        </p:spPr>
        <p:txBody>
          <a:bodyPr wrap="square" lIns="0" tIns="0" rIns="0" bIns="0" rtlCol="0"/>
          <a:lstStyle/>
          <a:p>
            <a:endParaRPr sz="1588"/>
          </a:p>
        </p:txBody>
      </p:sp>
      <p:sp>
        <p:nvSpPr>
          <p:cNvPr id="23" name="object 23"/>
          <p:cNvSpPr txBox="1"/>
          <p:nvPr/>
        </p:nvSpPr>
        <p:spPr>
          <a:xfrm>
            <a:off x="2601782" y="3523801"/>
            <a:ext cx="1641662" cy="159553"/>
          </a:xfrm>
          <a:prstGeom prst="rect">
            <a:avLst/>
          </a:prstGeom>
          <a:ln w="9525">
            <a:solidFill>
              <a:srgbClr val="000000"/>
            </a:solidFill>
          </a:ln>
        </p:spPr>
        <p:txBody>
          <a:bodyPr vert="horz" wrap="square" lIns="0" tIns="36979" rIns="0" bIns="0" rtlCol="0">
            <a:spAutoFit/>
          </a:bodyPr>
          <a:lstStyle/>
          <a:p>
            <a:pPr marL="206198">
              <a:spcBef>
                <a:spcPts val="291"/>
              </a:spcBef>
            </a:pPr>
            <a:r>
              <a:rPr sz="794" b="1" spc="-4" dirty="0">
                <a:latin typeface="Arial"/>
                <a:cs typeface="Arial"/>
              </a:rPr>
              <a:t>Catéter Venoso</a:t>
            </a:r>
            <a:r>
              <a:rPr sz="794" b="1" dirty="0">
                <a:latin typeface="Arial"/>
                <a:cs typeface="Arial"/>
              </a:rPr>
              <a:t> </a:t>
            </a:r>
            <a:r>
              <a:rPr sz="794" b="1" spc="-4" dirty="0">
                <a:latin typeface="Arial"/>
                <a:cs typeface="Arial"/>
              </a:rPr>
              <a:t>periférico</a:t>
            </a:r>
            <a:endParaRPr sz="794">
              <a:latin typeface="Arial"/>
              <a:cs typeface="Arial"/>
            </a:endParaRPr>
          </a:p>
        </p:txBody>
      </p:sp>
      <p:sp>
        <p:nvSpPr>
          <p:cNvPr id="24" name="object 24"/>
          <p:cNvSpPr/>
          <p:nvPr/>
        </p:nvSpPr>
        <p:spPr>
          <a:xfrm>
            <a:off x="6352839" y="2643691"/>
            <a:ext cx="3089462" cy="266252"/>
          </a:xfrm>
          <a:prstGeom prst="rect">
            <a:avLst/>
          </a:prstGeom>
          <a:blipFill>
            <a:blip r:embed="rId13" cstate="print"/>
            <a:stretch>
              <a:fillRect/>
            </a:stretch>
          </a:blipFill>
        </p:spPr>
        <p:txBody>
          <a:bodyPr wrap="square" lIns="0" tIns="0" rIns="0" bIns="0" rtlCol="0"/>
          <a:lstStyle/>
          <a:p>
            <a:endParaRPr sz="1588"/>
          </a:p>
        </p:txBody>
      </p:sp>
      <p:sp>
        <p:nvSpPr>
          <p:cNvPr id="25" name="object 25"/>
          <p:cNvSpPr/>
          <p:nvPr/>
        </p:nvSpPr>
        <p:spPr>
          <a:xfrm>
            <a:off x="6347236" y="2638088"/>
            <a:ext cx="3100668" cy="277458"/>
          </a:xfrm>
          <a:prstGeom prst="rect">
            <a:avLst/>
          </a:prstGeom>
          <a:blipFill>
            <a:blip r:embed="rId14" cstate="print"/>
            <a:stretch>
              <a:fillRect/>
            </a:stretch>
          </a:blipFill>
        </p:spPr>
        <p:txBody>
          <a:bodyPr wrap="square" lIns="0" tIns="0" rIns="0" bIns="0" rtlCol="0"/>
          <a:lstStyle/>
          <a:p>
            <a:endParaRPr sz="1588"/>
          </a:p>
        </p:txBody>
      </p:sp>
      <p:graphicFrame>
        <p:nvGraphicFramePr>
          <p:cNvPr id="26" name="object 26"/>
          <p:cNvGraphicFramePr>
            <a:graphicFrameLocks noGrp="1"/>
          </p:cNvGraphicFramePr>
          <p:nvPr/>
        </p:nvGraphicFramePr>
        <p:xfrm>
          <a:off x="2596179" y="2638088"/>
          <a:ext cx="6839509" cy="281380"/>
        </p:xfrm>
        <a:graphic>
          <a:graphicData uri="http://schemas.openxmlformats.org/drawingml/2006/table">
            <a:tbl>
              <a:tblPr firstRow="1" bandRow="1">
                <a:tableStyleId>{2D5ABB26-0587-4C30-8999-92F81FD0307C}</a:tableStyleId>
              </a:tblPr>
              <a:tblGrid>
                <a:gridCol w="1641101">
                  <a:extLst>
                    <a:ext uri="{9D8B030D-6E8A-4147-A177-3AD203B41FA5}">
                      <a16:colId xmlns:a16="http://schemas.microsoft.com/office/drawing/2014/main" val="20000"/>
                    </a:ext>
                  </a:extLst>
                </a:gridCol>
                <a:gridCol w="2109507">
                  <a:extLst>
                    <a:ext uri="{9D8B030D-6E8A-4147-A177-3AD203B41FA5}">
                      <a16:colId xmlns:a16="http://schemas.microsoft.com/office/drawing/2014/main" val="20001"/>
                    </a:ext>
                  </a:extLst>
                </a:gridCol>
                <a:gridCol w="3088901">
                  <a:extLst>
                    <a:ext uri="{9D8B030D-6E8A-4147-A177-3AD203B41FA5}">
                      <a16:colId xmlns:a16="http://schemas.microsoft.com/office/drawing/2014/main" val="20002"/>
                    </a:ext>
                  </a:extLst>
                </a:gridCol>
              </a:tblGrid>
              <a:tr h="279587">
                <a:tc>
                  <a:txBody>
                    <a:bodyPr/>
                    <a:lstStyle/>
                    <a:p>
                      <a:pPr algn="ctr">
                        <a:lnSpc>
                          <a:spcPct val="100000"/>
                        </a:lnSpc>
                        <a:spcBef>
                          <a:spcPts val="335"/>
                        </a:spcBef>
                      </a:pPr>
                      <a:r>
                        <a:rPr sz="800" b="1" spc="-5" dirty="0">
                          <a:latin typeface="Arial"/>
                          <a:cs typeface="Arial"/>
                        </a:rPr>
                        <a:t>Gasas con Solución.</a:t>
                      </a:r>
                      <a:endParaRPr sz="800">
                        <a:latin typeface="Arial"/>
                        <a:cs typeface="Arial"/>
                      </a:endParaRPr>
                    </a:p>
                    <a:p>
                      <a:pPr algn="ctr">
                        <a:lnSpc>
                          <a:spcPts val="860"/>
                        </a:lnSpc>
                      </a:pPr>
                      <a:r>
                        <a:rPr sz="800" b="1" spc="-10" dirty="0">
                          <a:latin typeface="Arial"/>
                          <a:cs typeface="Arial"/>
                        </a:rPr>
                        <a:t>Antiséptica</a:t>
                      </a:r>
                      <a:endParaRPr sz="800">
                        <a:latin typeface="Arial"/>
                        <a:cs typeface="Arial"/>
                      </a:endParaRPr>
                    </a:p>
                  </a:txBody>
                  <a:tcPr marL="0" marR="0" marT="37540" marB="0">
                    <a:lnL w="12700">
                      <a:solidFill>
                        <a:srgbClr val="666666"/>
                      </a:solidFill>
                      <a:prstDash val="solid"/>
                    </a:lnL>
                    <a:lnR w="19050">
                      <a:solidFill>
                        <a:srgbClr val="666666"/>
                      </a:solidFill>
                      <a:prstDash val="solid"/>
                    </a:lnR>
                    <a:lnT w="19050">
                      <a:solidFill>
                        <a:srgbClr val="666666"/>
                      </a:solidFill>
                      <a:prstDash val="solid"/>
                    </a:lnT>
                    <a:lnB w="12700">
                      <a:solidFill>
                        <a:srgbClr val="666666"/>
                      </a:solidFill>
                      <a:prstDash val="solid"/>
                    </a:lnB>
                  </a:tcPr>
                </a:tc>
                <a:tc>
                  <a:txBody>
                    <a:bodyPr/>
                    <a:lstStyle/>
                    <a:p>
                      <a:pPr>
                        <a:lnSpc>
                          <a:spcPct val="100000"/>
                        </a:lnSpc>
                      </a:pPr>
                      <a:endParaRPr sz="800">
                        <a:latin typeface="Times New Roman"/>
                        <a:cs typeface="Times New Roman"/>
                      </a:endParaRPr>
                    </a:p>
                  </a:txBody>
                  <a:tcPr marL="0" marR="0" marT="0" marB="0">
                    <a:lnL w="19050">
                      <a:solidFill>
                        <a:srgbClr val="666666"/>
                      </a:solidFill>
                      <a:prstDash val="solid"/>
                    </a:lnL>
                    <a:lnR w="12700">
                      <a:solidFill>
                        <a:srgbClr val="666666"/>
                      </a:solidFill>
                      <a:prstDash val="solid"/>
                    </a:lnR>
                    <a:lnT w="12700">
                      <a:solidFill>
                        <a:srgbClr val="666666"/>
                      </a:solidFill>
                      <a:prstDash val="solid"/>
                    </a:lnT>
                  </a:tcPr>
                </a:tc>
                <a:tc>
                  <a:txBody>
                    <a:bodyPr/>
                    <a:lstStyle/>
                    <a:p>
                      <a:pPr marL="1483360" marR="128270" indent="-1348740">
                        <a:lnSpc>
                          <a:spcPct val="100000"/>
                        </a:lnSpc>
                        <a:spcBef>
                          <a:spcPts val="335"/>
                        </a:spcBef>
                      </a:pPr>
                      <a:r>
                        <a:rPr sz="800" b="1" spc="-5" dirty="0">
                          <a:latin typeface="Arial"/>
                          <a:cs typeface="Arial"/>
                        </a:rPr>
                        <a:t>Verificar órdenes médicas, preparación del equipo </a:t>
                      </a:r>
                      <a:r>
                        <a:rPr sz="800" b="1" dirty="0">
                          <a:latin typeface="Arial"/>
                          <a:cs typeface="Arial"/>
                        </a:rPr>
                        <a:t>y </a:t>
                      </a:r>
                      <a:r>
                        <a:rPr sz="800" b="1" spc="-10" dirty="0">
                          <a:latin typeface="Arial"/>
                          <a:cs typeface="Arial"/>
                        </a:rPr>
                        <a:t>lavado  </a:t>
                      </a:r>
                      <a:r>
                        <a:rPr sz="800" b="1" dirty="0">
                          <a:latin typeface="Arial"/>
                          <a:cs typeface="Arial"/>
                        </a:rPr>
                        <a:t>de</a:t>
                      </a:r>
                      <a:r>
                        <a:rPr sz="800" b="1" spc="-10" dirty="0">
                          <a:latin typeface="Arial"/>
                          <a:cs typeface="Arial"/>
                        </a:rPr>
                        <a:t> </a:t>
                      </a:r>
                      <a:r>
                        <a:rPr sz="800" b="1" spc="-5" dirty="0">
                          <a:latin typeface="Arial"/>
                          <a:cs typeface="Arial"/>
                        </a:rPr>
                        <a:t>manos</a:t>
                      </a:r>
                      <a:endParaRPr sz="800" dirty="0">
                        <a:latin typeface="Arial"/>
                        <a:cs typeface="Arial"/>
                      </a:endParaRPr>
                    </a:p>
                  </a:txBody>
                  <a:tcPr marL="0" marR="0" marT="37540" marB="0">
                    <a:lnL w="12700">
                      <a:solidFill>
                        <a:srgbClr val="666666"/>
                      </a:solidFill>
                      <a:prstDash val="solid"/>
                    </a:lnL>
                    <a:lnR w="12700">
                      <a:solidFill>
                        <a:srgbClr val="666666"/>
                      </a:solidFill>
                      <a:prstDash val="solid"/>
                    </a:lnR>
                    <a:lnT w="12700">
                      <a:solidFill>
                        <a:srgbClr val="666666"/>
                      </a:solidFill>
                      <a:prstDash val="solid"/>
                    </a:lnT>
                    <a:lnB w="19050">
                      <a:solidFill>
                        <a:srgbClr val="666666"/>
                      </a:solidFill>
                      <a:prstDash val="solid"/>
                    </a:lnB>
                  </a:tcPr>
                </a:tc>
                <a:extLst>
                  <a:ext uri="{0D108BD9-81ED-4DB2-BD59-A6C34878D82A}">
                    <a16:rowId xmlns:a16="http://schemas.microsoft.com/office/drawing/2014/main" val="10000"/>
                  </a:ext>
                </a:extLst>
              </a:tr>
            </a:tbl>
          </a:graphicData>
        </a:graphic>
      </p:graphicFrame>
      <p:sp>
        <p:nvSpPr>
          <p:cNvPr id="27" name="object 27"/>
          <p:cNvSpPr/>
          <p:nvPr/>
        </p:nvSpPr>
        <p:spPr>
          <a:xfrm>
            <a:off x="6352839" y="3071307"/>
            <a:ext cx="3090806" cy="281716"/>
          </a:xfrm>
          <a:prstGeom prst="rect">
            <a:avLst/>
          </a:prstGeom>
          <a:blipFill>
            <a:blip r:embed="rId15" cstate="print"/>
            <a:stretch>
              <a:fillRect/>
            </a:stretch>
          </a:blipFill>
        </p:spPr>
        <p:txBody>
          <a:bodyPr wrap="square" lIns="0" tIns="0" rIns="0" bIns="0" rtlCol="0"/>
          <a:lstStyle/>
          <a:p>
            <a:endParaRPr sz="1588"/>
          </a:p>
        </p:txBody>
      </p:sp>
      <p:sp>
        <p:nvSpPr>
          <p:cNvPr id="28" name="object 28"/>
          <p:cNvSpPr/>
          <p:nvPr/>
        </p:nvSpPr>
        <p:spPr>
          <a:xfrm>
            <a:off x="6352839" y="3071308"/>
            <a:ext cx="3089462" cy="281828"/>
          </a:xfrm>
          <a:custGeom>
            <a:avLst/>
            <a:gdLst/>
            <a:ahLst/>
            <a:cxnLst/>
            <a:rect l="l" t="t" r="r" b="b"/>
            <a:pathLst>
              <a:path w="3501390" h="319404">
                <a:moveTo>
                  <a:pt x="0" y="319278"/>
                </a:moveTo>
                <a:lnTo>
                  <a:pt x="0" y="0"/>
                </a:lnTo>
                <a:lnTo>
                  <a:pt x="3501390" y="0"/>
                </a:lnTo>
              </a:path>
            </a:pathLst>
          </a:custGeom>
          <a:ln w="12700">
            <a:solidFill>
              <a:srgbClr val="666666"/>
            </a:solidFill>
          </a:ln>
        </p:spPr>
        <p:txBody>
          <a:bodyPr wrap="square" lIns="0" tIns="0" rIns="0" bIns="0" rtlCol="0"/>
          <a:lstStyle/>
          <a:p>
            <a:endParaRPr sz="1588"/>
          </a:p>
        </p:txBody>
      </p:sp>
      <p:sp>
        <p:nvSpPr>
          <p:cNvPr id="29" name="object 29"/>
          <p:cNvSpPr/>
          <p:nvPr/>
        </p:nvSpPr>
        <p:spPr>
          <a:xfrm>
            <a:off x="6352839" y="3353024"/>
            <a:ext cx="4859431" cy="0"/>
          </a:xfrm>
          <a:custGeom>
            <a:avLst/>
            <a:gdLst/>
            <a:ahLst/>
            <a:cxnLst/>
            <a:rect l="l" t="t" r="r" b="b"/>
            <a:pathLst>
              <a:path w="5507355">
                <a:moveTo>
                  <a:pt x="5506945" y="0"/>
                </a:moveTo>
                <a:lnTo>
                  <a:pt x="0" y="0"/>
                </a:lnTo>
              </a:path>
            </a:pathLst>
          </a:custGeom>
          <a:ln w="12700">
            <a:solidFill>
              <a:srgbClr val="666666"/>
            </a:solidFill>
          </a:ln>
        </p:spPr>
        <p:txBody>
          <a:bodyPr wrap="square" lIns="0" tIns="0" rIns="0" bIns="0" rtlCol="0"/>
          <a:lstStyle/>
          <a:p>
            <a:endParaRPr sz="1588"/>
          </a:p>
        </p:txBody>
      </p:sp>
      <p:sp>
        <p:nvSpPr>
          <p:cNvPr id="30" name="object 30"/>
          <p:cNvSpPr/>
          <p:nvPr/>
        </p:nvSpPr>
        <p:spPr>
          <a:xfrm>
            <a:off x="6352839" y="3071307"/>
            <a:ext cx="3095065" cy="281716"/>
          </a:xfrm>
          <a:prstGeom prst="rect">
            <a:avLst/>
          </a:prstGeom>
          <a:blipFill>
            <a:blip r:embed="rId16" cstate="print"/>
            <a:stretch>
              <a:fillRect/>
            </a:stretch>
          </a:blipFill>
        </p:spPr>
        <p:txBody>
          <a:bodyPr wrap="square" lIns="0" tIns="0" rIns="0" bIns="0" rtlCol="0"/>
          <a:lstStyle/>
          <a:p>
            <a:endParaRPr sz="1588"/>
          </a:p>
        </p:txBody>
      </p:sp>
      <p:sp>
        <p:nvSpPr>
          <p:cNvPr id="31" name="object 31"/>
          <p:cNvSpPr/>
          <p:nvPr/>
        </p:nvSpPr>
        <p:spPr>
          <a:xfrm>
            <a:off x="6352839" y="3071308"/>
            <a:ext cx="3089462" cy="281828"/>
          </a:xfrm>
          <a:custGeom>
            <a:avLst/>
            <a:gdLst/>
            <a:ahLst/>
            <a:cxnLst/>
            <a:rect l="l" t="t" r="r" b="b"/>
            <a:pathLst>
              <a:path w="3501390" h="319404">
                <a:moveTo>
                  <a:pt x="0" y="319278"/>
                </a:moveTo>
                <a:lnTo>
                  <a:pt x="0" y="0"/>
                </a:lnTo>
                <a:lnTo>
                  <a:pt x="3501390" y="0"/>
                </a:lnTo>
                <a:lnTo>
                  <a:pt x="3501390" y="319277"/>
                </a:lnTo>
                <a:lnTo>
                  <a:pt x="0" y="319278"/>
                </a:lnTo>
                <a:close/>
              </a:path>
            </a:pathLst>
          </a:custGeom>
          <a:ln w="12700">
            <a:solidFill>
              <a:srgbClr val="666666"/>
            </a:solidFill>
          </a:ln>
        </p:spPr>
        <p:txBody>
          <a:bodyPr wrap="square" lIns="0" tIns="0" rIns="0" bIns="0" rtlCol="0"/>
          <a:lstStyle/>
          <a:p>
            <a:endParaRPr sz="1588"/>
          </a:p>
        </p:txBody>
      </p:sp>
      <p:sp>
        <p:nvSpPr>
          <p:cNvPr id="32" name="object 32"/>
          <p:cNvSpPr txBox="1"/>
          <p:nvPr/>
        </p:nvSpPr>
        <p:spPr>
          <a:xfrm>
            <a:off x="6527875" y="3097754"/>
            <a:ext cx="2739838" cy="255741"/>
          </a:xfrm>
          <a:prstGeom prst="rect">
            <a:avLst/>
          </a:prstGeom>
        </p:spPr>
        <p:txBody>
          <a:bodyPr vert="horz" wrap="square" lIns="0" tIns="11206" rIns="0" bIns="0" rtlCol="0">
            <a:spAutoFit/>
          </a:bodyPr>
          <a:lstStyle/>
          <a:p>
            <a:pPr marL="1044444" marR="4483" indent="-1033798">
              <a:spcBef>
                <a:spcPts val="88"/>
              </a:spcBef>
            </a:pPr>
            <a:r>
              <a:rPr sz="794" b="1" spc="-4" dirty="0">
                <a:latin typeface="Arial"/>
                <a:cs typeface="Arial"/>
              </a:rPr>
              <a:t>Saludar al paciente identifíquelo: nombre, orden media </a:t>
            </a:r>
            <a:r>
              <a:rPr sz="794" b="1" dirty="0">
                <a:latin typeface="Arial"/>
                <a:cs typeface="Arial"/>
              </a:rPr>
              <a:t>y  </a:t>
            </a:r>
            <a:r>
              <a:rPr sz="794" b="1" spc="-4" dirty="0">
                <a:latin typeface="Arial"/>
                <a:cs typeface="Arial"/>
              </a:rPr>
              <a:t>medicamento</a:t>
            </a:r>
            <a:endParaRPr sz="794">
              <a:latin typeface="Arial"/>
              <a:cs typeface="Arial"/>
            </a:endParaRPr>
          </a:p>
        </p:txBody>
      </p:sp>
      <p:sp>
        <p:nvSpPr>
          <p:cNvPr id="33" name="object 33"/>
          <p:cNvSpPr/>
          <p:nvPr/>
        </p:nvSpPr>
        <p:spPr>
          <a:xfrm>
            <a:off x="6434193" y="3654208"/>
            <a:ext cx="3088789" cy="215854"/>
          </a:xfrm>
          <a:prstGeom prst="rect">
            <a:avLst/>
          </a:prstGeom>
          <a:blipFill>
            <a:blip r:embed="rId17" cstate="print"/>
            <a:stretch>
              <a:fillRect/>
            </a:stretch>
          </a:blipFill>
        </p:spPr>
        <p:txBody>
          <a:bodyPr wrap="square" lIns="0" tIns="0" rIns="0" bIns="0" rtlCol="0"/>
          <a:lstStyle/>
          <a:p>
            <a:endParaRPr sz="1588"/>
          </a:p>
        </p:txBody>
      </p:sp>
      <p:sp>
        <p:nvSpPr>
          <p:cNvPr id="34" name="object 34"/>
          <p:cNvSpPr txBox="1"/>
          <p:nvPr/>
        </p:nvSpPr>
        <p:spPr>
          <a:xfrm>
            <a:off x="6434192" y="3644153"/>
            <a:ext cx="3088901" cy="160120"/>
          </a:xfrm>
          <a:prstGeom prst="rect">
            <a:avLst/>
          </a:prstGeom>
          <a:ln w="9525">
            <a:solidFill>
              <a:srgbClr val="000000"/>
            </a:solidFill>
          </a:ln>
        </p:spPr>
        <p:txBody>
          <a:bodyPr vert="horz" wrap="square" lIns="0" tIns="37540" rIns="0" bIns="0" rtlCol="0">
            <a:spAutoFit/>
          </a:bodyPr>
          <a:lstStyle/>
          <a:p>
            <a:pPr marL="1021471">
              <a:spcBef>
                <a:spcPts val="296"/>
              </a:spcBef>
            </a:pPr>
            <a:r>
              <a:rPr sz="794" b="1" dirty="0">
                <a:latin typeface="Arial"/>
                <a:cs typeface="Arial"/>
              </a:rPr>
              <a:t>Elija </a:t>
            </a:r>
            <a:r>
              <a:rPr sz="794" b="1" spc="-4" dirty="0">
                <a:latin typeface="Arial"/>
                <a:cs typeface="Arial"/>
              </a:rPr>
              <a:t>sitio </a:t>
            </a:r>
            <a:r>
              <a:rPr sz="794" b="1" dirty="0">
                <a:latin typeface="Arial"/>
                <a:cs typeface="Arial"/>
              </a:rPr>
              <a:t>a</a:t>
            </a:r>
            <a:r>
              <a:rPr sz="794" b="1" spc="-18" dirty="0">
                <a:latin typeface="Arial"/>
                <a:cs typeface="Arial"/>
              </a:rPr>
              <a:t> </a:t>
            </a:r>
            <a:r>
              <a:rPr sz="794" b="1" spc="-4" dirty="0">
                <a:latin typeface="Arial"/>
                <a:cs typeface="Arial"/>
              </a:rPr>
              <a:t>puncionar</a:t>
            </a:r>
            <a:endParaRPr sz="794">
              <a:latin typeface="Arial"/>
              <a:cs typeface="Arial"/>
            </a:endParaRPr>
          </a:p>
        </p:txBody>
      </p:sp>
      <p:sp>
        <p:nvSpPr>
          <p:cNvPr id="35" name="object 35"/>
          <p:cNvSpPr/>
          <p:nvPr/>
        </p:nvSpPr>
        <p:spPr>
          <a:xfrm>
            <a:off x="6434193" y="4138972"/>
            <a:ext cx="3088789" cy="215185"/>
          </a:xfrm>
          <a:prstGeom prst="rect">
            <a:avLst/>
          </a:prstGeom>
          <a:blipFill>
            <a:blip r:embed="rId18" cstate="print"/>
            <a:stretch>
              <a:fillRect/>
            </a:stretch>
          </a:blipFill>
        </p:spPr>
        <p:txBody>
          <a:bodyPr wrap="square" lIns="0" tIns="0" rIns="0" bIns="0" rtlCol="0"/>
          <a:lstStyle/>
          <a:p>
            <a:endParaRPr sz="1588"/>
          </a:p>
        </p:txBody>
      </p:sp>
      <p:sp>
        <p:nvSpPr>
          <p:cNvPr id="36" name="object 36"/>
          <p:cNvSpPr txBox="1"/>
          <p:nvPr/>
        </p:nvSpPr>
        <p:spPr>
          <a:xfrm>
            <a:off x="6434192" y="4128246"/>
            <a:ext cx="3088901" cy="159553"/>
          </a:xfrm>
          <a:prstGeom prst="rect">
            <a:avLst/>
          </a:prstGeom>
          <a:ln w="9525">
            <a:solidFill>
              <a:srgbClr val="000000"/>
            </a:solidFill>
          </a:ln>
        </p:spPr>
        <p:txBody>
          <a:bodyPr vert="horz" wrap="square" lIns="0" tIns="36979" rIns="0" bIns="0" rtlCol="0">
            <a:spAutoFit/>
          </a:bodyPr>
          <a:lstStyle/>
          <a:p>
            <a:pPr marL="797901">
              <a:spcBef>
                <a:spcPts val="291"/>
              </a:spcBef>
            </a:pPr>
            <a:r>
              <a:rPr sz="794" b="1" spc="-4" dirty="0">
                <a:latin typeface="Arial"/>
                <a:cs typeface="Arial"/>
              </a:rPr>
              <a:t>Canalice </a:t>
            </a:r>
            <a:r>
              <a:rPr sz="794" b="1" spc="-9" dirty="0">
                <a:latin typeface="Arial"/>
                <a:cs typeface="Arial"/>
              </a:rPr>
              <a:t>vena </a:t>
            </a:r>
            <a:r>
              <a:rPr sz="794" b="1" spc="-4" dirty="0">
                <a:latin typeface="Arial"/>
                <a:cs typeface="Arial"/>
              </a:rPr>
              <a:t>según</a:t>
            </a:r>
            <a:r>
              <a:rPr sz="794" b="1" spc="18" dirty="0">
                <a:latin typeface="Arial"/>
                <a:cs typeface="Arial"/>
              </a:rPr>
              <a:t> </a:t>
            </a:r>
            <a:r>
              <a:rPr sz="794" b="1" spc="-4" dirty="0">
                <a:latin typeface="Arial"/>
                <a:cs typeface="Arial"/>
              </a:rPr>
              <a:t>protocolo</a:t>
            </a:r>
            <a:endParaRPr sz="794">
              <a:latin typeface="Arial"/>
              <a:cs typeface="Arial"/>
            </a:endParaRPr>
          </a:p>
        </p:txBody>
      </p:sp>
      <p:sp>
        <p:nvSpPr>
          <p:cNvPr id="37" name="object 37"/>
          <p:cNvSpPr/>
          <p:nvPr/>
        </p:nvSpPr>
        <p:spPr>
          <a:xfrm>
            <a:off x="6501428" y="4615001"/>
            <a:ext cx="3089462" cy="254850"/>
          </a:xfrm>
          <a:prstGeom prst="rect">
            <a:avLst/>
          </a:prstGeom>
          <a:blipFill>
            <a:blip r:embed="rId19" cstate="print"/>
            <a:stretch>
              <a:fillRect/>
            </a:stretch>
          </a:blipFill>
        </p:spPr>
        <p:txBody>
          <a:bodyPr wrap="square" lIns="0" tIns="0" rIns="0" bIns="0" rtlCol="0"/>
          <a:lstStyle/>
          <a:p>
            <a:endParaRPr sz="1588"/>
          </a:p>
        </p:txBody>
      </p:sp>
      <p:sp>
        <p:nvSpPr>
          <p:cNvPr id="38" name="object 38"/>
          <p:cNvSpPr txBox="1"/>
          <p:nvPr/>
        </p:nvSpPr>
        <p:spPr>
          <a:xfrm>
            <a:off x="6501428" y="4603601"/>
            <a:ext cx="3089462" cy="159553"/>
          </a:xfrm>
          <a:prstGeom prst="rect">
            <a:avLst/>
          </a:prstGeom>
          <a:ln w="9525">
            <a:solidFill>
              <a:srgbClr val="000000"/>
            </a:solidFill>
          </a:ln>
        </p:spPr>
        <p:txBody>
          <a:bodyPr vert="horz" wrap="square" lIns="0" tIns="36979" rIns="0" bIns="0" rtlCol="0">
            <a:spAutoFit/>
          </a:bodyPr>
          <a:lstStyle/>
          <a:p>
            <a:pPr marL="754196">
              <a:spcBef>
                <a:spcPts val="291"/>
              </a:spcBef>
            </a:pPr>
            <a:r>
              <a:rPr sz="794" b="1" dirty="0">
                <a:latin typeface="Arial"/>
                <a:cs typeface="Arial"/>
              </a:rPr>
              <a:t>Inicie líquidos </a:t>
            </a:r>
            <a:r>
              <a:rPr sz="794" b="1" spc="-4" dirty="0">
                <a:latin typeface="Arial"/>
                <a:cs typeface="Arial"/>
              </a:rPr>
              <a:t>y/o</a:t>
            </a:r>
            <a:r>
              <a:rPr sz="794" b="1" spc="-22" dirty="0">
                <a:latin typeface="Arial"/>
                <a:cs typeface="Arial"/>
              </a:rPr>
              <a:t> </a:t>
            </a:r>
            <a:r>
              <a:rPr sz="794" b="1" dirty="0">
                <a:latin typeface="Arial"/>
                <a:cs typeface="Arial"/>
              </a:rPr>
              <a:t>medicamentos</a:t>
            </a:r>
            <a:endParaRPr sz="794">
              <a:latin typeface="Arial"/>
              <a:cs typeface="Arial"/>
            </a:endParaRPr>
          </a:p>
        </p:txBody>
      </p:sp>
      <p:sp>
        <p:nvSpPr>
          <p:cNvPr id="39" name="object 39"/>
          <p:cNvSpPr txBox="1"/>
          <p:nvPr/>
        </p:nvSpPr>
        <p:spPr>
          <a:xfrm>
            <a:off x="7790550" y="4862678"/>
            <a:ext cx="539003" cy="133528"/>
          </a:xfrm>
          <a:prstGeom prst="rect">
            <a:avLst/>
          </a:prstGeom>
        </p:spPr>
        <p:txBody>
          <a:bodyPr vert="horz" wrap="square" lIns="0" tIns="11206" rIns="0" bIns="0" rtlCol="0">
            <a:spAutoFit/>
          </a:bodyPr>
          <a:lstStyle/>
          <a:p>
            <a:pPr marL="11206">
              <a:spcBef>
                <a:spcPts val="88"/>
              </a:spcBef>
            </a:pPr>
            <a:r>
              <a:rPr sz="794" b="1" spc="-4" dirty="0">
                <a:latin typeface="Arial"/>
                <a:cs typeface="Arial"/>
              </a:rPr>
              <a:t>ordenados</a:t>
            </a:r>
            <a:endParaRPr sz="794">
              <a:latin typeface="Arial"/>
              <a:cs typeface="Arial"/>
            </a:endParaRPr>
          </a:p>
        </p:txBody>
      </p:sp>
      <p:sp>
        <p:nvSpPr>
          <p:cNvPr id="40" name="object 40"/>
          <p:cNvSpPr/>
          <p:nvPr/>
        </p:nvSpPr>
        <p:spPr>
          <a:xfrm>
            <a:off x="6501428" y="5103133"/>
            <a:ext cx="3089462" cy="613211"/>
          </a:xfrm>
          <a:prstGeom prst="rect">
            <a:avLst/>
          </a:prstGeom>
          <a:blipFill>
            <a:blip r:embed="rId20" cstate="print"/>
            <a:stretch>
              <a:fillRect/>
            </a:stretch>
          </a:blipFill>
        </p:spPr>
        <p:txBody>
          <a:bodyPr wrap="square" lIns="0" tIns="0" rIns="0" bIns="0" rtlCol="0"/>
          <a:lstStyle/>
          <a:p>
            <a:endParaRPr sz="1588"/>
          </a:p>
        </p:txBody>
      </p:sp>
      <p:sp>
        <p:nvSpPr>
          <p:cNvPr id="41" name="object 41"/>
          <p:cNvSpPr txBox="1"/>
          <p:nvPr/>
        </p:nvSpPr>
        <p:spPr>
          <a:xfrm>
            <a:off x="6501428" y="5078953"/>
            <a:ext cx="3089462" cy="519962"/>
          </a:xfrm>
          <a:prstGeom prst="rect">
            <a:avLst/>
          </a:prstGeom>
          <a:ln w="9525">
            <a:solidFill>
              <a:srgbClr val="000000"/>
            </a:solidFill>
          </a:ln>
        </p:spPr>
        <p:txBody>
          <a:bodyPr vert="horz" wrap="square" lIns="0" tIns="37540" rIns="0" bIns="0" rtlCol="0">
            <a:spAutoFit/>
          </a:bodyPr>
          <a:lstStyle/>
          <a:p>
            <a:pPr marL="179304" marR="173700" algn="ctr">
              <a:spcBef>
                <a:spcPts val="296"/>
              </a:spcBef>
            </a:pPr>
            <a:r>
              <a:rPr sz="794" b="1" spc="-4" dirty="0">
                <a:latin typeface="Arial"/>
                <a:cs typeface="Arial"/>
              </a:rPr>
              <a:t>Dejar cómodo al paciente, instruirlo para </a:t>
            </a:r>
            <a:r>
              <a:rPr sz="794" b="1" dirty="0">
                <a:latin typeface="Arial"/>
                <a:cs typeface="Arial"/>
              </a:rPr>
              <a:t>que </a:t>
            </a:r>
            <a:r>
              <a:rPr sz="794" b="1" spc="-4" dirty="0">
                <a:latin typeface="Arial"/>
                <a:cs typeface="Arial"/>
              </a:rPr>
              <a:t>comunique  cualquier</a:t>
            </a:r>
            <a:endParaRPr sz="794">
              <a:latin typeface="Arial"/>
              <a:cs typeface="Arial"/>
            </a:endParaRPr>
          </a:p>
          <a:p>
            <a:pPr>
              <a:spcBef>
                <a:spcPts val="22"/>
              </a:spcBef>
            </a:pPr>
            <a:endParaRPr sz="750">
              <a:latin typeface="Times New Roman"/>
              <a:cs typeface="Times New Roman"/>
            </a:endParaRPr>
          </a:p>
          <a:p>
            <a:pPr algn="ctr">
              <a:lnSpc>
                <a:spcPct val="100000"/>
              </a:lnSpc>
            </a:pPr>
            <a:r>
              <a:rPr sz="794" b="1" spc="-4" dirty="0">
                <a:latin typeface="Arial"/>
                <a:cs typeface="Arial"/>
              </a:rPr>
              <a:t>Deseche los residuos según</a:t>
            </a:r>
            <a:r>
              <a:rPr sz="794" b="1" spc="-9" dirty="0">
                <a:latin typeface="Arial"/>
                <a:cs typeface="Arial"/>
              </a:rPr>
              <a:t> </a:t>
            </a:r>
            <a:r>
              <a:rPr sz="794" b="1" spc="-4" dirty="0">
                <a:latin typeface="Arial"/>
                <a:cs typeface="Arial"/>
              </a:rPr>
              <a:t>norma</a:t>
            </a:r>
            <a:endParaRPr sz="794">
              <a:latin typeface="Arial"/>
              <a:cs typeface="Arial"/>
            </a:endParaRPr>
          </a:p>
        </p:txBody>
      </p:sp>
      <p:sp>
        <p:nvSpPr>
          <p:cNvPr id="42" name="object 42"/>
          <p:cNvSpPr/>
          <p:nvPr/>
        </p:nvSpPr>
        <p:spPr>
          <a:xfrm>
            <a:off x="3157145" y="2909943"/>
            <a:ext cx="67235" cy="161364"/>
          </a:xfrm>
          <a:prstGeom prst="rect">
            <a:avLst/>
          </a:prstGeom>
          <a:blipFill>
            <a:blip r:embed="rId21" cstate="print"/>
            <a:stretch>
              <a:fillRect/>
            </a:stretch>
          </a:blipFill>
        </p:spPr>
        <p:txBody>
          <a:bodyPr wrap="square" lIns="0" tIns="0" rIns="0" bIns="0" rtlCol="0"/>
          <a:lstStyle/>
          <a:p>
            <a:endParaRPr sz="1588"/>
          </a:p>
        </p:txBody>
      </p:sp>
      <p:sp>
        <p:nvSpPr>
          <p:cNvPr id="43" name="object 43"/>
          <p:cNvSpPr/>
          <p:nvPr/>
        </p:nvSpPr>
        <p:spPr>
          <a:xfrm>
            <a:off x="3149077" y="3322095"/>
            <a:ext cx="67235" cy="184897"/>
          </a:xfrm>
          <a:prstGeom prst="rect">
            <a:avLst/>
          </a:prstGeom>
          <a:blipFill>
            <a:blip r:embed="rId22" cstate="print"/>
            <a:stretch>
              <a:fillRect/>
            </a:stretch>
          </a:blipFill>
        </p:spPr>
        <p:txBody>
          <a:bodyPr wrap="square" lIns="0" tIns="0" rIns="0" bIns="0" rtlCol="0"/>
          <a:lstStyle/>
          <a:p>
            <a:endParaRPr sz="1588"/>
          </a:p>
        </p:txBody>
      </p:sp>
      <p:sp>
        <p:nvSpPr>
          <p:cNvPr id="44" name="object 44"/>
          <p:cNvSpPr/>
          <p:nvPr/>
        </p:nvSpPr>
        <p:spPr>
          <a:xfrm>
            <a:off x="3162524" y="3870063"/>
            <a:ext cx="67235" cy="201706"/>
          </a:xfrm>
          <a:prstGeom prst="rect">
            <a:avLst/>
          </a:prstGeom>
          <a:blipFill>
            <a:blip r:embed="rId23" cstate="print"/>
            <a:stretch>
              <a:fillRect/>
            </a:stretch>
          </a:blipFill>
        </p:spPr>
        <p:txBody>
          <a:bodyPr wrap="square" lIns="0" tIns="0" rIns="0" bIns="0" rtlCol="0"/>
          <a:lstStyle/>
          <a:p>
            <a:endParaRPr sz="1588"/>
          </a:p>
        </p:txBody>
      </p:sp>
      <p:sp>
        <p:nvSpPr>
          <p:cNvPr id="45" name="object 45"/>
          <p:cNvSpPr/>
          <p:nvPr/>
        </p:nvSpPr>
        <p:spPr>
          <a:xfrm>
            <a:off x="3135630" y="4354157"/>
            <a:ext cx="67235" cy="193638"/>
          </a:xfrm>
          <a:prstGeom prst="rect">
            <a:avLst/>
          </a:prstGeom>
          <a:blipFill>
            <a:blip r:embed="rId24" cstate="print"/>
            <a:stretch>
              <a:fillRect/>
            </a:stretch>
          </a:blipFill>
        </p:spPr>
        <p:txBody>
          <a:bodyPr wrap="square" lIns="0" tIns="0" rIns="0" bIns="0" rtlCol="0"/>
          <a:lstStyle/>
          <a:p>
            <a:endParaRPr sz="1588"/>
          </a:p>
        </p:txBody>
      </p:sp>
      <p:sp>
        <p:nvSpPr>
          <p:cNvPr id="46" name="object 46"/>
          <p:cNvSpPr/>
          <p:nvPr/>
        </p:nvSpPr>
        <p:spPr>
          <a:xfrm>
            <a:off x="3176643" y="4869852"/>
            <a:ext cx="67235" cy="217841"/>
          </a:xfrm>
          <a:prstGeom prst="rect">
            <a:avLst/>
          </a:prstGeom>
          <a:blipFill>
            <a:blip r:embed="rId25" cstate="print"/>
            <a:stretch>
              <a:fillRect/>
            </a:stretch>
          </a:blipFill>
        </p:spPr>
        <p:txBody>
          <a:bodyPr wrap="square" lIns="0" tIns="0" rIns="0" bIns="0" rtlCol="0"/>
          <a:lstStyle/>
          <a:p>
            <a:endParaRPr sz="1588"/>
          </a:p>
        </p:txBody>
      </p:sp>
      <p:sp>
        <p:nvSpPr>
          <p:cNvPr id="47" name="object 47"/>
          <p:cNvSpPr/>
          <p:nvPr/>
        </p:nvSpPr>
        <p:spPr>
          <a:xfrm>
            <a:off x="7789657" y="2909943"/>
            <a:ext cx="67235" cy="161364"/>
          </a:xfrm>
          <a:prstGeom prst="rect">
            <a:avLst/>
          </a:prstGeom>
          <a:blipFill>
            <a:blip r:embed="rId26" cstate="print"/>
            <a:stretch>
              <a:fillRect/>
            </a:stretch>
          </a:blipFill>
        </p:spPr>
        <p:txBody>
          <a:bodyPr wrap="square" lIns="0" tIns="0" rIns="0" bIns="0" rtlCol="0"/>
          <a:lstStyle/>
          <a:p>
            <a:endParaRPr sz="1588"/>
          </a:p>
        </p:txBody>
      </p:sp>
      <p:sp>
        <p:nvSpPr>
          <p:cNvPr id="48" name="object 48"/>
          <p:cNvSpPr/>
          <p:nvPr/>
        </p:nvSpPr>
        <p:spPr>
          <a:xfrm>
            <a:off x="7789657" y="3353696"/>
            <a:ext cx="67235" cy="290793"/>
          </a:xfrm>
          <a:custGeom>
            <a:avLst/>
            <a:gdLst/>
            <a:ahLst/>
            <a:cxnLst/>
            <a:rect l="l" t="t" r="r" b="b"/>
            <a:pathLst>
              <a:path w="76200" h="329564">
                <a:moveTo>
                  <a:pt x="76200" y="252984"/>
                </a:moveTo>
                <a:lnTo>
                  <a:pt x="0" y="252984"/>
                </a:lnTo>
                <a:lnTo>
                  <a:pt x="33527" y="320039"/>
                </a:lnTo>
                <a:lnTo>
                  <a:pt x="33527" y="265938"/>
                </a:lnTo>
                <a:lnTo>
                  <a:pt x="42672" y="265938"/>
                </a:lnTo>
                <a:lnTo>
                  <a:pt x="42672" y="320039"/>
                </a:lnTo>
                <a:lnTo>
                  <a:pt x="76200" y="252984"/>
                </a:lnTo>
                <a:close/>
              </a:path>
              <a:path w="76200" h="329564">
                <a:moveTo>
                  <a:pt x="42672" y="252984"/>
                </a:moveTo>
                <a:lnTo>
                  <a:pt x="42672" y="0"/>
                </a:lnTo>
                <a:lnTo>
                  <a:pt x="33527" y="0"/>
                </a:lnTo>
                <a:lnTo>
                  <a:pt x="33527" y="252984"/>
                </a:lnTo>
                <a:lnTo>
                  <a:pt x="42672" y="252984"/>
                </a:lnTo>
                <a:close/>
              </a:path>
              <a:path w="76200" h="329564">
                <a:moveTo>
                  <a:pt x="42672" y="320039"/>
                </a:moveTo>
                <a:lnTo>
                  <a:pt x="42672" y="265938"/>
                </a:lnTo>
                <a:lnTo>
                  <a:pt x="33527" y="265938"/>
                </a:lnTo>
                <a:lnTo>
                  <a:pt x="33527" y="320039"/>
                </a:lnTo>
                <a:lnTo>
                  <a:pt x="38100" y="329184"/>
                </a:lnTo>
                <a:lnTo>
                  <a:pt x="42672" y="320039"/>
                </a:lnTo>
                <a:close/>
              </a:path>
            </a:pathLst>
          </a:custGeom>
          <a:solidFill>
            <a:srgbClr val="000000"/>
          </a:solidFill>
        </p:spPr>
        <p:txBody>
          <a:bodyPr wrap="square" lIns="0" tIns="0" rIns="0" bIns="0" rtlCol="0"/>
          <a:lstStyle/>
          <a:p>
            <a:endParaRPr sz="1588"/>
          </a:p>
        </p:txBody>
      </p:sp>
      <p:sp>
        <p:nvSpPr>
          <p:cNvPr id="49" name="object 49"/>
          <p:cNvSpPr/>
          <p:nvPr/>
        </p:nvSpPr>
        <p:spPr>
          <a:xfrm>
            <a:off x="7789657" y="3870063"/>
            <a:ext cx="67235" cy="258296"/>
          </a:xfrm>
          <a:custGeom>
            <a:avLst/>
            <a:gdLst/>
            <a:ahLst/>
            <a:cxnLst/>
            <a:rect l="l" t="t" r="r" b="b"/>
            <a:pathLst>
              <a:path w="76200" h="292735">
                <a:moveTo>
                  <a:pt x="76200" y="216407"/>
                </a:moveTo>
                <a:lnTo>
                  <a:pt x="0" y="216407"/>
                </a:lnTo>
                <a:lnTo>
                  <a:pt x="33527" y="283463"/>
                </a:lnTo>
                <a:lnTo>
                  <a:pt x="33527" y="228600"/>
                </a:lnTo>
                <a:lnTo>
                  <a:pt x="42672" y="228600"/>
                </a:lnTo>
                <a:lnTo>
                  <a:pt x="42672" y="283463"/>
                </a:lnTo>
                <a:lnTo>
                  <a:pt x="76200" y="216407"/>
                </a:lnTo>
                <a:close/>
              </a:path>
              <a:path w="76200" h="292735">
                <a:moveTo>
                  <a:pt x="42672" y="216407"/>
                </a:moveTo>
                <a:lnTo>
                  <a:pt x="42672" y="0"/>
                </a:lnTo>
                <a:lnTo>
                  <a:pt x="33527" y="0"/>
                </a:lnTo>
                <a:lnTo>
                  <a:pt x="33527" y="216407"/>
                </a:lnTo>
                <a:lnTo>
                  <a:pt x="42672" y="216407"/>
                </a:lnTo>
                <a:close/>
              </a:path>
              <a:path w="76200" h="292735">
                <a:moveTo>
                  <a:pt x="42672" y="283463"/>
                </a:moveTo>
                <a:lnTo>
                  <a:pt x="42672" y="228600"/>
                </a:lnTo>
                <a:lnTo>
                  <a:pt x="33527" y="228600"/>
                </a:lnTo>
                <a:lnTo>
                  <a:pt x="33527" y="283463"/>
                </a:lnTo>
                <a:lnTo>
                  <a:pt x="38100" y="292607"/>
                </a:lnTo>
                <a:lnTo>
                  <a:pt x="42672" y="283463"/>
                </a:lnTo>
                <a:close/>
              </a:path>
            </a:pathLst>
          </a:custGeom>
          <a:solidFill>
            <a:srgbClr val="000000"/>
          </a:solidFill>
        </p:spPr>
        <p:txBody>
          <a:bodyPr wrap="square" lIns="0" tIns="0" rIns="0" bIns="0" rtlCol="0"/>
          <a:lstStyle/>
          <a:p>
            <a:endParaRPr sz="1588"/>
          </a:p>
        </p:txBody>
      </p:sp>
      <p:sp>
        <p:nvSpPr>
          <p:cNvPr id="50" name="object 50"/>
          <p:cNvSpPr/>
          <p:nvPr/>
        </p:nvSpPr>
        <p:spPr>
          <a:xfrm>
            <a:off x="7789657" y="4354157"/>
            <a:ext cx="67235" cy="249891"/>
          </a:xfrm>
          <a:custGeom>
            <a:avLst/>
            <a:gdLst/>
            <a:ahLst/>
            <a:cxnLst/>
            <a:rect l="l" t="t" r="r" b="b"/>
            <a:pathLst>
              <a:path w="76200" h="283210">
                <a:moveTo>
                  <a:pt x="76200" y="206501"/>
                </a:moveTo>
                <a:lnTo>
                  <a:pt x="0" y="206501"/>
                </a:lnTo>
                <a:lnTo>
                  <a:pt x="33527" y="273557"/>
                </a:lnTo>
                <a:lnTo>
                  <a:pt x="33527" y="219456"/>
                </a:lnTo>
                <a:lnTo>
                  <a:pt x="42672" y="219456"/>
                </a:lnTo>
                <a:lnTo>
                  <a:pt x="42672" y="273557"/>
                </a:lnTo>
                <a:lnTo>
                  <a:pt x="76200" y="206501"/>
                </a:lnTo>
                <a:close/>
              </a:path>
              <a:path w="76200" h="283210">
                <a:moveTo>
                  <a:pt x="42672" y="206501"/>
                </a:moveTo>
                <a:lnTo>
                  <a:pt x="42672" y="0"/>
                </a:lnTo>
                <a:lnTo>
                  <a:pt x="33527" y="0"/>
                </a:lnTo>
                <a:lnTo>
                  <a:pt x="33527" y="206501"/>
                </a:lnTo>
                <a:lnTo>
                  <a:pt x="42672" y="206501"/>
                </a:lnTo>
                <a:close/>
              </a:path>
              <a:path w="76200" h="283210">
                <a:moveTo>
                  <a:pt x="42672" y="273557"/>
                </a:moveTo>
                <a:lnTo>
                  <a:pt x="42672" y="219456"/>
                </a:lnTo>
                <a:lnTo>
                  <a:pt x="33527" y="219456"/>
                </a:lnTo>
                <a:lnTo>
                  <a:pt x="33527" y="273557"/>
                </a:lnTo>
                <a:lnTo>
                  <a:pt x="38100" y="282701"/>
                </a:lnTo>
                <a:lnTo>
                  <a:pt x="42672" y="273557"/>
                </a:lnTo>
                <a:close/>
              </a:path>
            </a:pathLst>
          </a:custGeom>
          <a:solidFill>
            <a:srgbClr val="000000"/>
          </a:solidFill>
        </p:spPr>
        <p:txBody>
          <a:bodyPr wrap="square" lIns="0" tIns="0" rIns="0" bIns="0" rtlCol="0"/>
          <a:lstStyle/>
          <a:p>
            <a:endParaRPr sz="1588"/>
          </a:p>
        </p:txBody>
      </p:sp>
      <p:sp>
        <p:nvSpPr>
          <p:cNvPr id="51" name="object 51"/>
          <p:cNvSpPr/>
          <p:nvPr/>
        </p:nvSpPr>
        <p:spPr>
          <a:xfrm>
            <a:off x="7790330" y="4869852"/>
            <a:ext cx="67235" cy="209101"/>
          </a:xfrm>
          <a:prstGeom prst="rect">
            <a:avLst/>
          </a:prstGeom>
          <a:blipFill>
            <a:blip r:embed="rId27" cstate="print"/>
            <a:stretch>
              <a:fillRect/>
            </a:stretch>
          </a:blipFill>
        </p:spPr>
        <p:txBody>
          <a:bodyPr wrap="square" lIns="0" tIns="0" rIns="0" bIns="0" rtlCol="0"/>
          <a:lstStyle/>
          <a:p>
            <a:endParaRPr sz="1588"/>
          </a:p>
        </p:txBody>
      </p:sp>
      <p:sp>
        <p:nvSpPr>
          <p:cNvPr id="52" name="object 52"/>
          <p:cNvSpPr/>
          <p:nvPr/>
        </p:nvSpPr>
        <p:spPr>
          <a:xfrm>
            <a:off x="3338009" y="2434590"/>
            <a:ext cx="240366" cy="210110"/>
          </a:xfrm>
          <a:custGeom>
            <a:avLst/>
            <a:gdLst/>
            <a:ahLst/>
            <a:cxnLst/>
            <a:rect l="l" t="t" r="r" b="b"/>
            <a:pathLst>
              <a:path w="272414" h="238125">
                <a:moveTo>
                  <a:pt x="76200" y="161544"/>
                </a:moveTo>
                <a:lnTo>
                  <a:pt x="0" y="161544"/>
                </a:lnTo>
                <a:lnTo>
                  <a:pt x="33528" y="228600"/>
                </a:lnTo>
                <a:lnTo>
                  <a:pt x="33528" y="173736"/>
                </a:lnTo>
                <a:lnTo>
                  <a:pt x="42672" y="173736"/>
                </a:lnTo>
                <a:lnTo>
                  <a:pt x="42672" y="228599"/>
                </a:lnTo>
                <a:lnTo>
                  <a:pt x="76200" y="161544"/>
                </a:lnTo>
                <a:close/>
              </a:path>
              <a:path w="272414" h="238125">
                <a:moveTo>
                  <a:pt x="266700" y="114300"/>
                </a:moveTo>
                <a:lnTo>
                  <a:pt x="33528" y="114300"/>
                </a:lnTo>
                <a:lnTo>
                  <a:pt x="33528" y="161544"/>
                </a:lnTo>
                <a:lnTo>
                  <a:pt x="38100" y="161544"/>
                </a:lnTo>
                <a:lnTo>
                  <a:pt x="38100" y="123444"/>
                </a:lnTo>
                <a:lnTo>
                  <a:pt x="42672" y="118872"/>
                </a:lnTo>
                <a:lnTo>
                  <a:pt x="42672" y="123444"/>
                </a:lnTo>
                <a:lnTo>
                  <a:pt x="262128" y="123444"/>
                </a:lnTo>
                <a:lnTo>
                  <a:pt x="262128" y="118872"/>
                </a:lnTo>
                <a:lnTo>
                  <a:pt x="266700" y="114300"/>
                </a:lnTo>
                <a:close/>
              </a:path>
              <a:path w="272414" h="238125">
                <a:moveTo>
                  <a:pt x="42672" y="228599"/>
                </a:moveTo>
                <a:lnTo>
                  <a:pt x="42672" y="173736"/>
                </a:lnTo>
                <a:lnTo>
                  <a:pt x="33528" y="173736"/>
                </a:lnTo>
                <a:lnTo>
                  <a:pt x="33528" y="228600"/>
                </a:lnTo>
                <a:lnTo>
                  <a:pt x="38100" y="237744"/>
                </a:lnTo>
                <a:lnTo>
                  <a:pt x="42672" y="228599"/>
                </a:lnTo>
                <a:close/>
              </a:path>
              <a:path w="272414" h="238125">
                <a:moveTo>
                  <a:pt x="42672" y="123444"/>
                </a:moveTo>
                <a:lnTo>
                  <a:pt x="42672" y="118872"/>
                </a:lnTo>
                <a:lnTo>
                  <a:pt x="38100" y="123444"/>
                </a:lnTo>
                <a:lnTo>
                  <a:pt x="42672" y="123444"/>
                </a:lnTo>
                <a:close/>
              </a:path>
              <a:path w="272414" h="238125">
                <a:moveTo>
                  <a:pt x="42672" y="161544"/>
                </a:moveTo>
                <a:lnTo>
                  <a:pt x="42672" y="123444"/>
                </a:lnTo>
                <a:lnTo>
                  <a:pt x="38100" y="123444"/>
                </a:lnTo>
                <a:lnTo>
                  <a:pt x="38100" y="161544"/>
                </a:lnTo>
                <a:lnTo>
                  <a:pt x="42672" y="161544"/>
                </a:lnTo>
                <a:close/>
              </a:path>
              <a:path w="272414" h="238125">
                <a:moveTo>
                  <a:pt x="272034" y="123444"/>
                </a:moveTo>
                <a:lnTo>
                  <a:pt x="272034" y="0"/>
                </a:lnTo>
                <a:lnTo>
                  <a:pt x="262128" y="0"/>
                </a:lnTo>
                <a:lnTo>
                  <a:pt x="262128" y="114300"/>
                </a:lnTo>
                <a:lnTo>
                  <a:pt x="266700" y="114300"/>
                </a:lnTo>
                <a:lnTo>
                  <a:pt x="266700" y="123444"/>
                </a:lnTo>
                <a:lnTo>
                  <a:pt x="272034" y="123444"/>
                </a:lnTo>
                <a:close/>
              </a:path>
              <a:path w="272414" h="238125">
                <a:moveTo>
                  <a:pt x="266700" y="123444"/>
                </a:moveTo>
                <a:lnTo>
                  <a:pt x="266700" y="114300"/>
                </a:lnTo>
                <a:lnTo>
                  <a:pt x="262128" y="118872"/>
                </a:lnTo>
                <a:lnTo>
                  <a:pt x="262128" y="123444"/>
                </a:lnTo>
                <a:lnTo>
                  <a:pt x="266700" y="123444"/>
                </a:lnTo>
                <a:close/>
              </a:path>
            </a:pathLst>
          </a:custGeom>
          <a:solidFill>
            <a:srgbClr val="000000"/>
          </a:solidFill>
        </p:spPr>
        <p:txBody>
          <a:bodyPr wrap="square" lIns="0" tIns="0" rIns="0" bIns="0" rtlCol="0"/>
          <a:lstStyle/>
          <a:p>
            <a:endParaRPr sz="1588"/>
          </a:p>
        </p:txBody>
      </p:sp>
      <p:sp>
        <p:nvSpPr>
          <p:cNvPr id="53" name="object 53"/>
          <p:cNvSpPr/>
          <p:nvPr/>
        </p:nvSpPr>
        <p:spPr>
          <a:xfrm>
            <a:off x="6780455" y="2434590"/>
            <a:ext cx="347943" cy="210110"/>
          </a:xfrm>
          <a:custGeom>
            <a:avLst/>
            <a:gdLst/>
            <a:ahLst/>
            <a:cxnLst/>
            <a:rect l="l" t="t" r="r" b="b"/>
            <a:pathLst>
              <a:path w="394335" h="238125">
                <a:moveTo>
                  <a:pt x="9143" y="114300"/>
                </a:moveTo>
                <a:lnTo>
                  <a:pt x="9143" y="0"/>
                </a:lnTo>
                <a:lnTo>
                  <a:pt x="0" y="0"/>
                </a:lnTo>
                <a:lnTo>
                  <a:pt x="0" y="123444"/>
                </a:lnTo>
                <a:lnTo>
                  <a:pt x="4572" y="123444"/>
                </a:lnTo>
                <a:lnTo>
                  <a:pt x="4572" y="114300"/>
                </a:lnTo>
                <a:lnTo>
                  <a:pt x="9143" y="114300"/>
                </a:lnTo>
                <a:close/>
              </a:path>
              <a:path w="394335" h="238125">
                <a:moveTo>
                  <a:pt x="361188" y="161544"/>
                </a:moveTo>
                <a:lnTo>
                  <a:pt x="361188" y="114299"/>
                </a:lnTo>
                <a:lnTo>
                  <a:pt x="4572" y="114300"/>
                </a:lnTo>
                <a:lnTo>
                  <a:pt x="9143" y="118871"/>
                </a:lnTo>
                <a:lnTo>
                  <a:pt x="9143" y="123444"/>
                </a:lnTo>
                <a:lnTo>
                  <a:pt x="351282" y="123443"/>
                </a:lnTo>
                <a:lnTo>
                  <a:pt x="351282" y="118871"/>
                </a:lnTo>
                <a:lnTo>
                  <a:pt x="355854" y="123443"/>
                </a:lnTo>
                <a:lnTo>
                  <a:pt x="355854" y="161544"/>
                </a:lnTo>
                <a:lnTo>
                  <a:pt x="361188" y="161544"/>
                </a:lnTo>
                <a:close/>
              </a:path>
              <a:path w="394335" h="238125">
                <a:moveTo>
                  <a:pt x="9143" y="123444"/>
                </a:moveTo>
                <a:lnTo>
                  <a:pt x="9143" y="118871"/>
                </a:lnTo>
                <a:lnTo>
                  <a:pt x="4572" y="114300"/>
                </a:lnTo>
                <a:lnTo>
                  <a:pt x="4572" y="123444"/>
                </a:lnTo>
                <a:lnTo>
                  <a:pt x="9143" y="123444"/>
                </a:lnTo>
                <a:close/>
              </a:path>
              <a:path w="394335" h="238125">
                <a:moveTo>
                  <a:pt x="393954" y="161544"/>
                </a:moveTo>
                <a:lnTo>
                  <a:pt x="317754" y="161544"/>
                </a:lnTo>
                <a:lnTo>
                  <a:pt x="351282" y="228600"/>
                </a:lnTo>
                <a:lnTo>
                  <a:pt x="351282" y="173735"/>
                </a:lnTo>
                <a:lnTo>
                  <a:pt x="361188" y="173735"/>
                </a:lnTo>
                <a:lnTo>
                  <a:pt x="361188" y="227075"/>
                </a:lnTo>
                <a:lnTo>
                  <a:pt x="393954" y="161544"/>
                </a:lnTo>
                <a:close/>
              </a:path>
              <a:path w="394335" h="238125">
                <a:moveTo>
                  <a:pt x="355854" y="123443"/>
                </a:moveTo>
                <a:lnTo>
                  <a:pt x="351282" y="118871"/>
                </a:lnTo>
                <a:lnTo>
                  <a:pt x="351282" y="123443"/>
                </a:lnTo>
                <a:lnTo>
                  <a:pt x="355854" y="123443"/>
                </a:lnTo>
                <a:close/>
              </a:path>
              <a:path w="394335" h="238125">
                <a:moveTo>
                  <a:pt x="355854" y="161544"/>
                </a:moveTo>
                <a:lnTo>
                  <a:pt x="355854" y="123443"/>
                </a:lnTo>
                <a:lnTo>
                  <a:pt x="351282" y="123443"/>
                </a:lnTo>
                <a:lnTo>
                  <a:pt x="351282" y="161544"/>
                </a:lnTo>
                <a:lnTo>
                  <a:pt x="355854" y="161544"/>
                </a:lnTo>
                <a:close/>
              </a:path>
              <a:path w="394335" h="238125">
                <a:moveTo>
                  <a:pt x="361188" y="227075"/>
                </a:moveTo>
                <a:lnTo>
                  <a:pt x="361188" y="173735"/>
                </a:lnTo>
                <a:lnTo>
                  <a:pt x="351282" y="173735"/>
                </a:lnTo>
                <a:lnTo>
                  <a:pt x="351282" y="228600"/>
                </a:lnTo>
                <a:lnTo>
                  <a:pt x="355854" y="237744"/>
                </a:lnTo>
                <a:lnTo>
                  <a:pt x="361188" y="227075"/>
                </a:lnTo>
                <a:close/>
              </a:path>
            </a:pathLst>
          </a:custGeom>
          <a:solidFill>
            <a:srgbClr val="000000"/>
          </a:solidFill>
        </p:spPr>
        <p:txBody>
          <a:bodyPr wrap="square" lIns="0" tIns="0" rIns="0" bIns="0" rtlCol="0"/>
          <a:lstStyle/>
          <a:p>
            <a:endParaRPr sz="1588"/>
          </a:p>
        </p:txBody>
      </p:sp>
      <p:sp>
        <p:nvSpPr>
          <p:cNvPr id="54" name="object 54"/>
          <p:cNvSpPr/>
          <p:nvPr/>
        </p:nvSpPr>
        <p:spPr>
          <a:xfrm>
            <a:off x="4120627" y="1749462"/>
            <a:ext cx="374837" cy="459441"/>
          </a:xfrm>
          <a:custGeom>
            <a:avLst/>
            <a:gdLst/>
            <a:ahLst/>
            <a:cxnLst/>
            <a:rect l="l" t="t" r="r" b="b"/>
            <a:pathLst>
              <a:path w="424814" h="520700">
                <a:moveTo>
                  <a:pt x="76200" y="444245"/>
                </a:moveTo>
                <a:lnTo>
                  <a:pt x="0" y="444245"/>
                </a:lnTo>
                <a:lnTo>
                  <a:pt x="33528" y="511302"/>
                </a:lnTo>
                <a:lnTo>
                  <a:pt x="33528" y="457200"/>
                </a:lnTo>
                <a:lnTo>
                  <a:pt x="42672" y="457200"/>
                </a:lnTo>
                <a:lnTo>
                  <a:pt x="42672" y="511301"/>
                </a:lnTo>
                <a:lnTo>
                  <a:pt x="76200" y="444245"/>
                </a:lnTo>
                <a:close/>
              </a:path>
              <a:path w="424814" h="520700">
                <a:moveTo>
                  <a:pt x="419862" y="255270"/>
                </a:moveTo>
                <a:lnTo>
                  <a:pt x="33528" y="255270"/>
                </a:lnTo>
                <a:lnTo>
                  <a:pt x="33528" y="444245"/>
                </a:lnTo>
                <a:lnTo>
                  <a:pt x="38100" y="444245"/>
                </a:lnTo>
                <a:lnTo>
                  <a:pt x="38100" y="265176"/>
                </a:lnTo>
                <a:lnTo>
                  <a:pt x="42672" y="259842"/>
                </a:lnTo>
                <a:lnTo>
                  <a:pt x="42672" y="265176"/>
                </a:lnTo>
                <a:lnTo>
                  <a:pt x="415290" y="265176"/>
                </a:lnTo>
                <a:lnTo>
                  <a:pt x="415290" y="259842"/>
                </a:lnTo>
                <a:lnTo>
                  <a:pt x="419862" y="255270"/>
                </a:lnTo>
                <a:close/>
              </a:path>
              <a:path w="424814" h="520700">
                <a:moveTo>
                  <a:pt x="42672" y="511301"/>
                </a:moveTo>
                <a:lnTo>
                  <a:pt x="42672" y="457200"/>
                </a:lnTo>
                <a:lnTo>
                  <a:pt x="33528" y="457200"/>
                </a:lnTo>
                <a:lnTo>
                  <a:pt x="33528" y="511302"/>
                </a:lnTo>
                <a:lnTo>
                  <a:pt x="38100" y="520445"/>
                </a:lnTo>
                <a:lnTo>
                  <a:pt x="42672" y="511301"/>
                </a:lnTo>
                <a:close/>
              </a:path>
              <a:path w="424814" h="520700">
                <a:moveTo>
                  <a:pt x="42672" y="265176"/>
                </a:moveTo>
                <a:lnTo>
                  <a:pt x="42672" y="259842"/>
                </a:lnTo>
                <a:lnTo>
                  <a:pt x="38100" y="265176"/>
                </a:lnTo>
                <a:lnTo>
                  <a:pt x="42672" y="265176"/>
                </a:lnTo>
                <a:close/>
              </a:path>
              <a:path w="424814" h="520700">
                <a:moveTo>
                  <a:pt x="42672" y="444245"/>
                </a:moveTo>
                <a:lnTo>
                  <a:pt x="42672" y="265176"/>
                </a:lnTo>
                <a:lnTo>
                  <a:pt x="38100" y="265176"/>
                </a:lnTo>
                <a:lnTo>
                  <a:pt x="38100" y="444245"/>
                </a:lnTo>
                <a:lnTo>
                  <a:pt x="42672" y="444245"/>
                </a:lnTo>
                <a:close/>
              </a:path>
              <a:path w="424814" h="520700">
                <a:moveTo>
                  <a:pt x="424434" y="265176"/>
                </a:moveTo>
                <a:lnTo>
                  <a:pt x="424434" y="0"/>
                </a:lnTo>
                <a:lnTo>
                  <a:pt x="415290" y="0"/>
                </a:lnTo>
                <a:lnTo>
                  <a:pt x="415290" y="255270"/>
                </a:lnTo>
                <a:lnTo>
                  <a:pt x="419862" y="255270"/>
                </a:lnTo>
                <a:lnTo>
                  <a:pt x="419862" y="265176"/>
                </a:lnTo>
                <a:lnTo>
                  <a:pt x="424434" y="265176"/>
                </a:lnTo>
                <a:close/>
              </a:path>
              <a:path w="424814" h="520700">
                <a:moveTo>
                  <a:pt x="419862" y="265176"/>
                </a:moveTo>
                <a:lnTo>
                  <a:pt x="419862" y="255270"/>
                </a:lnTo>
                <a:lnTo>
                  <a:pt x="415290" y="259842"/>
                </a:lnTo>
                <a:lnTo>
                  <a:pt x="415290" y="265176"/>
                </a:lnTo>
                <a:lnTo>
                  <a:pt x="419862" y="265176"/>
                </a:lnTo>
                <a:close/>
              </a:path>
            </a:pathLst>
          </a:custGeom>
          <a:solidFill>
            <a:srgbClr val="000000"/>
          </a:solidFill>
        </p:spPr>
        <p:txBody>
          <a:bodyPr wrap="square" lIns="0" tIns="0" rIns="0" bIns="0" rtlCol="0"/>
          <a:lstStyle/>
          <a:p>
            <a:endParaRPr sz="1588"/>
          </a:p>
        </p:txBody>
      </p:sp>
      <p:sp>
        <p:nvSpPr>
          <p:cNvPr id="55" name="object 55"/>
          <p:cNvSpPr/>
          <p:nvPr/>
        </p:nvSpPr>
        <p:spPr>
          <a:xfrm>
            <a:off x="5767892" y="1749462"/>
            <a:ext cx="618565" cy="459441"/>
          </a:xfrm>
          <a:custGeom>
            <a:avLst/>
            <a:gdLst/>
            <a:ahLst/>
            <a:cxnLst/>
            <a:rect l="l" t="t" r="r" b="b"/>
            <a:pathLst>
              <a:path w="701039" h="520700">
                <a:moveTo>
                  <a:pt x="9906" y="255270"/>
                </a:moveTo>
                <a:lnTo>
                  <a:pt x="9906" y="0"/>
                </a:lnTo>
                <a:lnTo>
                  <a:pt x="0" y="0"/>
                </a:lnTo>
                <a:lnTo>
                  <a:pt x="0" y="265176"/>
                </a:lnTo>
                <a:lnTo>
                  <a:pt x="5334" y="265176"/>
                </a:lnTo>
                <a:lnTo>
                  <a:pt x="5334" y="255270"/>
                </a:lnTo>
                <a:lnTo>
                  <a:pt x="9906" y="255270"/>
                </a:lnTo>
                <a:close/>
              </a:path>
              <a:path w="701039" h="520700">
                <a:moveTo>
                  <a:pt x="668274" y="444245"/>
                </a:moveTo>
                <a:lnTo>
                  <a:pt x="668274" y="255269"/>
                </a:lnTo>
                <a:lnTo>
                  <a:pt x="5334" y="255270"/>
                </a:lnTo>
                <a:lnTo>
                  <a:pt x="9906" y="259842"/>
                </a:lnTo>
                <a:lnTo>
                  <a:pt x="9906" y="265176"/>
                </a:lnTo>
                <a:lnTo>
                  <a:pt x="658368" y="265175"/>
                </a:lnTo>
                <a:lnTo>
                  <a:pt x="658368" y="259841"/>
                </a:lnTo>
                <a:lnTo>
                  <a:pt x="662940" y="265175"/>
                </a:lnTo>
                <a:lnTo>
                  <a:pt x="662940" y="444245"/>
                </a:lnTo>
                <a:lnTo>
                  <a:pt x="668274" y="444245"/>
                </a:lnTo>
                <a:close/>
              </a:path>
              <a:path w="701039" h="520700">
                <a:moveTo>
                  <a:pt x="9906" y="265176"/>
                </a:moveTo>
                <a:lnTo>
                  <a:pt x="9906" y="259842"/>
                </a:lnTo>
                <a:lnTo>
                  <a:pt x="5334" y="255270"/>
                </a:lnTo>
                <a:lnTo>
                  <a:pt x="5334" y="265176"/>
                </a:lnTo>
                <a:lnTo>
                  <a:pt x="9906" y="265176"/>
                </a:lnTo>
                <a:close/>
              </a:path>
              <a:path w="701039" h="520700">
                <a:moveTo>
                  <a:pt x="701040" y="444245"/>
                </a:moveTo>
                <a:lnTo>
                  <a:pt x="624840" y="444245"/>
                </a:lnTo>
                <a:lnTo>
                  <a:pt x="658368" y="511302"/>
                </a:lnTo>
                <a:lnTo>
                  <a:pt x="658368" y="457200"/>
                </a:lnTo>
                <a:lnTo>
                  <a:pt x="668274" y="457200"/>
                </a:lnTo>
                <a:lnTo>
                  <a:pt x="668274" y="509778"/>
                </a:lnTo>
                <a:lnTo>
                  <a:pt x="701040" y="444245"/>
                </a:lnTo>
                <a:close/>
              </a:path>
              <a:path w="701039" h="520700">
                <a:moveTo>
                  <a:pt x="662940" y="265175"/>
                </a:moveTo>
                <a:lnTo>
                  <a:pt x="658368" y="259841"/>
                </a:lnTo>
                <a:lnTo>
                  <a:pt x="658368" y="265175"/>
                </a:lnTo>
                <a:lnTo>
                  <a:pt x="662940" y="265175"/>
                </a:lnTo>
                <a:close/>
              </a:path>
              <a:path w="701039" h="520700">
                <a:moveTo>
                  <a:pt x="662940" y="444245"/>
                </a:moveTo>
                <a:lnTo>
                  <a:pt x="662940" y="265175"/>
                </a:lnTo>
                <a:lnTo>
                  <a:pt x="658368" y="265175"/>
                </a:lnTo>
                <a:lnTo>
                  <a:pt x="658368" y="444245"/>
                </a:lnTo>
                <a:lnTo>
                  <a:pt x="662940" y="444245"/>
                </a:lnTo>
                <a:close/>
              </a:path>
              <a:path w="701039" h="520700">
                <a:moveTo>
                  <a:pt x="668274" y="509778"/>
                </a:moveTo>
                <a:lnTo>
                  <a:pt x="668274" y="457200"/>
                </a:lnTo>
                <a:lnTo>
                  <a:pt x="658368" y="457200"/>
                </a:lnTo>
                <a:lnTo>
                  <a:pt x="658368" y="511302"/>
                </a:lnTo>
                <a:lnTo>
                  <a:pt x="662940" y="520445"/>
                </a:lnTo>
                <a:lnTo>
                  <a:pt x="668274" y="509778"/>
                </a:lnTo>
                <a:close/>
              </a:path>
            </a:pathLst>
          </a:custGeom>
          <a:solidFill>
            <a:srgbClr val="000000"/>
          </a:solidFill>
        </p:spPr>
        <p:txBody>
          <a:bodyPr wrap="square" lIns="0" tIns="0" rIns="0" bIns="0" rtlCol="0"/>
          <a:lstStyle/>
          <a:p>
            <a:endParaRPr sz="1588"/>
          </a:p>
        </p:txBody>
      </p:sp>
      <p:pic>
        <p:nvPicPr>
          <p:cNvPr id="56" name="Imagen 55" descr="LOGO 1">
            <a:extLst>
              <a:ext uri="{FF2B5EF4-FFF2-40B4-BE49-F238E27FC236}">
                <a16:creationId xmlns:a16="http://schemas.microsoft.com/office/drawing/2014/main" id="{6992B91C-5DB5-4213-B562-51BF642D4C71}"/>
              </a:ext>
            </a:extLst>
          </p:cNvPr>
          <p:cNvPicPr/>
          <p:nvPr/>
        </p:nvPicPr>
        <p:blipFill>
          <a:blip r:embed="rId28">
            <a:extLst>
              <a:ext uri="{28A0092B-C50C-407E-A947-70E740481C1C}">
                <a14:useLocalDpi xmlns:a14="http://schemas.microsoft.com/office/drawing/2010/main" val="0"/>
              </a:ext>
            </a:extLst>
          </a:blip>
          <a:srcRect/>
          <a:stretch>
            <a:fillRect/>
          </a:stretch>
        </p:blipFill>
        <p:spPr bwMode="auto">
          <a:xfrm>
            <a:off x="10590140" y="6243445"/>
            <a:ext cx="1571625" cy="647700"/>
          </a:xfrm>
          <a:prstGeom prst="rect">
            <a:avLst/>
          </a:prstGeom>
          <a:noFill/>
          <a:ln>
            <a:noFill/>
          </a:ln>
        </p:spPr>
      </p:pic>
    </p:spTree>
    <p:extLst>
      <p:ext uri="{BB962C8B-B14F-4D97-AF65-F5344CB8AC3E}">
        <p14:creationId xmlns:p14="http://schemas.microsoft.com/office/powerpoint/2010/main" val="294072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674396" y="1879898"/>
            <a:ext cx="129092" cy="1071730"/>
          </a:xfrm>
          <a:prstGeom prst="rect">
            <a:avLst/>
          </a:prstGeom>
          <a:blipFill>
            <a:blip r:embed="rId2" cstate="print"/>
            <a:stretch>
              <a:fillRect/>
            </a:stretch>
          </a:blipFill>
        </p:spPr>
        <p:txBody>
          <a:bodyPr wrap="square" lIns="0" tIns="0" rIns="0" bIns="0" rtlCol="0"/>
          <a:lstStyle/>
          <a:p>
            <a:endParaRPr sz="1588"/>
          </a:p>
        </p:txBody>
      </p:sp>
      <p:sp>
        <p:nvSpPr>
          <p:cNvPr id="5" name="object 5"/>
          <p:cNvSpPr/>
          <p:nvPr/>
        </p:nvSpPr>
        <p:spPr>
          <a:xfrm>
            <a:off x="2670194" y="1875696"/>
            <a:ext cx="137496" cy="1080134"/>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2674396" y="1879898"/>
            <a:ext cx="129428" cy="1071843"/>
          </a:xfrm>
          <a:custGeom>
            <a:avLst/>
            <a:gdLst/>
            <a:ahLst/>
            <a:cxnLst/>
            <a:rect l="l" t="t" r="r" b="b"/>
            <a:pathLst>
              <a:path w="146684" h="1214754">
                <a:moveTo>
                  <a:pt x="146303" y="0"/>
                </a:moveTo>
                <a:lnTo>
                  <a:pt x="146303" y="1214627"/>
                </a:lnTo>
                <a:lnTo>
                  <a:pt x="0" y="1214627"/>
                </a:lnTo>
                <a:lnTo>
                  <a:pt x="0" y="0"/>
                </a:lnTo>
                <a:lnTo>
                  <a:pt x="146303" y="0"/>
                </a:lnTo>
                <a:close/>
              </a:path>
            </a:pathLst>
          </a:custGeom>
          <a:ln w="9525">
            <a:solidFill>
              <a:srgbClr val="000000"/>
            </a:solidFill>
          </a:ln>
        </p:spPr>
        <p:txBody>
          <a:bodyPr wrap="square" lIns="0" tIns="0" rIns="0" bIns="0" rtlCol="0"/>
          <a:lstStyle/>
          <a:p>
            <a:endParaRPr sz="1588"/>
          </a:p>
        </p:txBody>
      </p:sp>
      <p:sp>
        <p:nvSpPr>
          <p:cNvPr id="7" name="object 7"/>
          <p:cNvSpPr/>
          <p:nvPr/>
        </p:nvSpPr>
        <p:spPr>
          <a:xfrm>
            <a:off x="2448486" y="1665418"/>
            <a:ext cx="1437154" cy="862293"/>
          </a:xfrm>
          <a:custGeom>
            <a:avLst/>
            <a:gdLst/>
            <a:ahLst/>
            <a:cxnLst/>
            <a:rect l="l" t="t" r="r" b="b"/>
            <a:pathLst>
              <a:path w="1628775" h="977264">
                <a:moveTo>
                  <a:pt x="1628394" y="879348"/>
                </a:moveTo>
                <a:lnTo>
                  <a:pt x="1628394" y="98298"/>
                </a:lnTo>
                <a:lnTo>
                  <a:pt x="1620762" y="60114"/>
                </a:lnTo>
                <a:lnTo>
                  <a:pt x="1599914" y="28860"/>
                </a:lnTo>
                <a:lnTo>
                  <a:pt x="1568922" y="7750"/>
                </a:lnTo>
                <a:lnTo>
                  <a:pt x="1530858" y="0"/>
                </a:lnTo>
                <a:lnTo>
                  <a:pt x="97535" y="0"/>
                </a:lnTo>
                <a:lnTo>
                  <a:pt x="59793" y="7750"/>
                </a:lnTo>
                <a:lnTo>
                  <a:pt x="28765" y="28860"/>
                </a:lnTo>
                <a:lnTo>
                  <a:pt x="7739" y="60114"/>
                </a:lnTo>
                <a:lnTo>
                  <a:pt x="0" y="98298"/>
                </a:lnTo>
                <a:lnTo>
                  <a:pt x="0" y="879348"/>
                </a:lnTo>
                <a:lnTo>
                  <a:pt x="7739" y="917412"/>
                </a:lnTo>
                <a:lnTo>
                  <a:pt x="28765" y="948404"/>
                </a:lnTo>
                <a:lnTo>
                  <a:pt x="59793" y="969252"/>
                </a:lnTo>
                <a:lnTo>
                  <a:pt x="97536" y="976884"/>
                </a:lnTo>
                <a:lnTo>
                  <a:pt x="1530858" y="976884"/>
                </a:lnTo>
                <a:lnTo>
                  <a:pt x="1568922" y="969252"/>
                </a:lnTo>
                <a:lnTo>
                  <a:pt x="1599914" y="948404"/>
                </a:lnTo>
                <a:lnTo>
                  <a:pt x="1620762" y="917412"/>
                </a:lnTo>
                <a:lnTo>
                  <a:pt x="1628394" y="879348"/>
                </a:lnTo>
                <a:close/>
              </a:path>
            </a:pathLst>
          </a:custGeom>
          <a:solidFill>
            <a:srgbClr val="9BBB59"/>
          </a:solidFill>
        </p:spPr>
        <p:txBody>
          <a:bodyPr wrap="square" lIns="0" tIns="0" rIns="0" bIns="0" rtlCol="0"/>
          <a:lstStyle/>
          <a:p>
            <a:endParaRPr sz="1588"/>
          </a:p>
        </p:txBody>
      </p:sp>
      <p:sp>
        <p:nvSpPr>
          <p:cNvPr id="8" name="object 8"/>
          <p:cNvSpPr/>
          <p:nvPr/>
        </p:nvSpPr>
        <p:spPr>
          <a:xfrm>
            <a:off x="2448486" y="1665418"/>
            <a:ext cx="1437154" cy="862293"/>
          </a:xfrm>
          <a:custGeom>
            <a:avLst/>
            <a:gdLst/>
            <a:ahLst/>
            <a:cxnLst/>
            <a:rect l="l" t="t" r="r" b="b"/>
            <a:pathLst>
              <a:path w="1628775" h="977264">
                <a:moveTo>
                  <a:pt x="0" y="98298"/>
                </a:moveTo>
                <a:lnTo>
                  <a:pt x="7739" y="60114"/>
                </a:lnTo>
                <a:lnTo>
                  <a:pt x="59793" y="7750"/>
                </a:lnTo>
                <a:lnTo>
                  <a:pt x="97535" y="0"/>
                </a:lnTo>
                <a:lnTo>
                  <a:pt x="1530858" y="0"/>
                </a:lnTo>
                <a:lnTo>
                  <a:pt x="1568922" y="7750"/>
                </a:lnTo>
                <a:lnTo>
                  <a:pt x="1599914" y="28860"/>
                </a:lnTo>
                <a:lnTo>
                  <a:pt x="1620762" y="60114"/>
                </a:lnTo>
                <a:lnTo>
                  <a:pt x="1628394" y="98298"/>
                </a:lnTo>
                <a:lnTo>
                  <a:pt x="1628394" y="879348"/>
                </a:lnTo>
                <a:lnTo>
                  <a:pt x="1620762" y="917412"/>
                </a:lnTo>
                <a:lnTo>
                  <a:pt x="1568922" y="969252"/>
                </a:lnTo>
                <a:lnTo>
                  <a:pt x="1530858" y="976884"/>
                </a:lnTo>
                <a:lnTo>
                  <a:pt x="97536" y="976884"/>
                </a:lnTo>
                <a:lnTo>
                  <a:pt x="59793" y="969252"/>
                </a:lnTo>
                <a:lnTo>
                  <a:pt x="28765" y="948404"/>
                </a:lnTo>
                <a:lnTo>
                  <a:pt x="7739" y="917412"/>
                </a:lnTo>
                <a:lnTo>
                  <a:pt x="0" y="879348"/>
                </a:lnTo>
                <a:lnTo>
                  <a:pt x="0" y="98298"/>
                </a:lnTo>
                <a:close/>
              </a:path>
            </a:pathLst>
          </a:custGeom>
          <a:ln w="25400">
            <a:solidFill>
              <a:srgbClr val="71893F"/>
            </a:solidFill>
          </a:ln>
        </p:spPr>
        <p:txBody>
          <a:bodyPr wrap="square" lIns="0" tIns="0" rIns="0" bIns="0" rtlCol="0"/>
          <a:lstStyle/>
          <a:p>
            <a:endParaRPr sz="1588"/>
          </a:p>
        </p:txBody>
      </p:sp>
      <p:sp>
        <p:nvSpPr>
          <p:cNvPr id="9" name="object 9"/>
          <p:cNvSpPr txBox="1"/>
          <p:nvPr/>
        </p:nvSpPr>
        <p:spPr>
          <a:xfrm>
            <a:off x="2558303" y="1846504"/>
            <a:ext cx="1216399" cy="471366"/>
          </a:xfrm>
          <a:prstGeom prst="rect">
            <a:avLst/>
          </a:prstGeom>
        </p:spPr>
        <p:txBody>
          <a:bodyPr vert="horz" wrap="square" lIns="0" tIns="21291" rIns="0" bIns="0" rtlCol="0">
            <a:spAutoFit/>
          </a:bodyPr>
          <a:lstStyle/>
          <a:p>
            <a:pPr marL="11206" marR="4483" indent="-2241" algn="ctr">
              <a:lnSpc>
                <a:spcPct val="91500"/>
              </a:lnSpc>
              <a:spcBef>
                <a:spcPts val="168"/>
              </a:spcBef>
            </a:pPr>
            <a:r>
              <a:rPr sz="794" spc="-4" dirty="0">
                <a:solidFill>
                  <a:srgbClr val="FFFFFF"/>
                </a:solidFill>
                <a:latin typeface="Calibri"/>
                <a:cs typeface="Calibri"/>
              </a:rPr>
              <a:t>Llame </a:t>
            </a:r>
            <a:r>
              <a:rPr sz="794" dirty="0">
                <a:solidFill>
                  <a:srgbClr val="FFFFFF"/>
                </a:solidFill>
                <a:latin typeface="Calibri"/>
                <a:cs typeface="Calibri"/>
              </a:rPr>
              <a:t>al </a:t>
            </a:r>
            <a:r>
              <a:rPr sz="794" spc="-4" dirty="0">
                <a:solidFill>
                  <a:srgbClr val="FFFFFF"/>
                </a:solidFill>
                <a:latin typeface="Calibri"/>
                <a:cs typeface="Calibri"/>
              </a:rPr>
              <a:t>paciente por </a:t>
            </a:r>
            <a:r>
              <a:rPr sz="794" dirty="0">
                <a:solidFill>
                  <a:srgbClr val="FFFFFF"/>
                </a:solidFill>
                <a:latin typeface="Calibri"/>
                <a:cs typeface="Calibri"/>
              </a:rPr>
              <a:t>su  </a:t>
            </a:r>
            <a:r>
              <a:rPr sz="794" spc="-4" dirty="0">
                <a:solidFill>
                  <a:srgbClr val="FFFFFF"/>
                </a:solidFill>
                <a:latin typeface="Calibri"/>
                <a:cs typeface="Calibri"/>
              </a:rPr>
              <a:t>nombre </a:t>
            </a:r>
            <a:r>
              <a:rPr sz="794" dirty="0">
                <a:solidFill>
                  <a:srgbClr val="FFFFFF"/>
                </a:solidFill>
                <a:latin typeface="Calibri"/>
                <a:cs typeface="Calibri"/>
              </a:rPr>
              <a:t>completo y</a:t>
            </a:r>
            <a:r>
              <a:rPr sz="794" spc="-84" dirty="0">
                <a:solidFill>
                  <a:srgbClr val="FFFFFF"/>
                </a:solidFill>
                <a:latin typeface="Calibri"/>
                <a:cs typeface="Calibri"/>
              </a:rPr>
              <a:t> </a:t>
            </a:r>
            <a:r>
              <a:rPr sz="794" dirty="0">
                <a:solidFill>
                  <a:srgbClr val="FFFFFF"/>
                </a:solidFill>
                <a:latin typeface="Calibri"/>
                <a:cs typeface="Calibri"/>
              </a:rPr>
              <a:t>verifique  </a:t>
            </a:r>
            <a:r>
              <a:rPr sz="794" spc="-4" dirty="0">
                <a:solidFill>
                  <a:srgbClr val="FFFFFF"/>
                </a:solidFill>
                <a:latin typeface="Calibri"/>
                <a:cs typeface="Calibri"/>
              </a:rPr>
              <a:t>documento de identidad </a:t>
            </a:r>
            <a:r>
              <a:rPr sz="794" dirty="0">
                <a:solidFill>
                  <a:srgbClr val="FFFFFF"/>
                </a:solidFill>
                <a:latin typeface="Calibri"/>
                <a:cs typeface="Calibri"/>
              </a:rPr>
              <a:t>y el  </a:t>
            </a:r>
            <a:r>
              <a:rPr sz="794" spc="-4" dirty="0">
                <a:solidFill>
                  <a:srgbClr val="FFFFFF"/>
                </a:solidFill>
                <a:latin typeface="Calibri"/>
                <a:cs typeface="Calibri"/>
              </a:rPr>
              <a:t>procedimiento </a:t>
            </a:r>
            <a:r>
              <a:rPr sz="794" dirty="0">
                <a:solidFill>
                  <a:srgbClr val="FFFFFF"/>
                </a:solidFill>
                <a:latin typeface="Calibri"/>
                <a:cs typeface="Calibri"/>
              </a:rPr>
              <a:t>a</a:t>
            </a:r>
            <a:r>
              <a:rPr sz="794" spc="-22" dirty="0">
                <a:solidFill>
                  <a:srgbClr val="FFFFFF"/>
                </a:solidFill>
                <a:latin typeface="Calibri"/>
                <a:cs typeface="Calibri"/>
              </a:rPr>
              <a:t> </a:t>
            </a:r>
            <a:r>
              <a:rPr sz="794" spc="-4" dirty="0">
                <a:solidFill>
                  <a:srgbClr val="FFFFFF"/>
                </a:solidFill>
                <a:latin typeface="Calibri"/>
                <a:cs typeface="Calibri"/>
              </a:rPr>
              <a:t>realizar</a:t>
            </a:r>
            <a:endParaRPr sz="794">
              <a:latin typeface="Calibri"/>
              <a:cs typeface="Calibri"/>
            </a:endParaRPr>
          </a:p>
        </p:txBody>
      </p:sp>
      <p:sp>
        <p:nvSpPr>
          <p:cNvPr id="10" name="object 10"/>
          <p:cNvSpPr/>
          <p:nvPr/>
        </p:nvSpPr>
        <p:spPr>
          <a:xfrm>
            <a:off x="2674396" y="2957681"/>
            <a:ext cx="129092" cy="1071057"/>
          </a:xfrm>
          <a:prstGeom prst="rect">
            <a:avLst/>
          </a:prstGeom>
          <a:blipFill>
            <a:blip r:embed="rId2" cstate="print"/>
            <a:stretch>
              <a:fillRect/>
            </a:stretch>
          </a:blipFill>
        </p:spPr>
        <p:txBody>
          <a:bodyPr wrap="square" lIns="0" tIns="0" rIns="0" bIns="0" rtlCol="0"/>
          <a:lstStyle/>
          <a:p>
            <a:endParaRPr sz="1588"/>
          </a:p>
        </p:txBody>
      </p:sp>
      <p:sp>
        <p:nvSpPr>
          <p:cNvPr id="11" name="object 11"/>
          <p:cNvSpPr/>
          <p:nvPr/>
        </p:nvSpPr>
        <p:spPr>
          <a:xfrm>
            <a:off x="2670194" y="2953478"/>
            <a:ext cx="137496" cy="1079462"/>
          </a:xfrm>
          <a:prstGeom prst="rect">
            <a:avLst/>
          </a:prstGeom>
          <a:blipFill>
            <a:blip r:embed="rId4" cstate="print"/>
            <a:stretch>
              <a:fillRect/>
            </a:stretch>
          </a:blipFill>
        </p:spPr>
        <p:txBody>
          <a:bodyPr wrap="square" lIns="0" tIns="0" rIns="0" bIns="0" rtlCol="0"/>
          <a:lstStyle/>
          <a:p>
            <a:endParaRPr sz="1588"/>
          </a:p>
        </p:txBody>
      </p:sp>
      <p:sp>
        <p:nvSpPr>
          <p:cNvPr id="12" name="object 12"/>
          <p:cNvSpPr/>
          <p:nvPr/>
        </p:nvSpPr>
        <p:spPr>
          <a:xfrm>
            <a:off x="2674396" y="2957681"/>
            <a:ext cx="129428" cy="1071282"/>
          </a:xfrm>
          <a:custGeom>
            <a:avLst/>
            <a:gdLst/>
            <a:ahLst/>
            <a:cxnLst/>
            <a:rect l="l" t="t" r="r" b="b"/>
            <a:pathLst>
              <a:path w="146684" h="1214120">
                <a:moveTo>
                  <a:pt x="146303" y="0"/>
                </a:moveTo>
                <a:lnTo>
                  <a:pt x="146304" y="1213865"/>
                </a:lnTo>
                <a:lnTo>
                  <a:pt x="0" y="1213865"/>
                </a:lnTo>
                <a:lnTo>
                  <a:pt x="0" y="0"/>
                </a:lnTo>
                <a:lnTo>
                  <a:pt x="146303" y="0"/>
                </a:lnTo>
                <a:close/>
              </a:path>
            </a:pathLst>
          </a:custGeom>
          <a:ln w="9525">
            <a:solidFill>
              <a:srgbClr val="000000"/>
            </a:solidFill>
          </a:ln>
        </p:spPr>
        <p:txBody>
          <a:bodyPr wrap="square" lIns="0" tIns="0" rIns="0" bIns="0" rtlCol="0"/>
          <a:lstStyle/>
          <a:p>
            <a:endParaRPr sz="1588"/>
          </a:p>
        </p:txBody>
      </p:sp>
      <p:sp>
        <p:nvSpPr>
          <p:cNvPr id="13" name="object 13"/>
          <p:cNvSpPr/>
          <p:nvPr/>
        </p:nvSpPr>
        <p:spPr>
          <a:xfrm>
            <a:off x="2531232" y="3604486"/>
            <a:ext cx="1268031" cy="670"/>
          </a:xfrm>
          <a:prstGeom prst="rect">
            <a:avLst/>
          </a:prstGeom>
          <a:blipFill>
            <a:blip r:embed="rId5" cstate="print"/>
            <a:stretch>
              <a:fillRect/>
            </a:stretch>
          </a:blipFill>
        </p:spPr>
        <p:txBody>
          <a:bodyPr wrap="square" lIns="0" tIns="0" rIns="0" bIns="0" rtlCol="0"/>
          <a:lstStyle/>
          <a:p>
            <a:endParaRPr sz="1588"/>
          </a:p>
        </p:txBody>
      </p:sp>
      <p:sp>
        <p:nvSpPr>
          <p:cNvPr id="14" name="object 14"/>
          <p:cNvSpPr/>
          <p:nvPr/>
        </p:nvSpPr>
        <p:spPr>
          <a:xfrm>
            <a:off x="2450954" y="2744226"/>
            <a:ext cx="61939" cy="56424"/>
          </a:xfrm>
          <a:prstGeom prst="rect">
            <a:avLst/>
          </a:prstGeom>
          <a:blipFill>
            <a:blip r:embed="rId6" cstate="print"/>
            <a:stretch>
              <a:fillRect/>
            </a:stretch>
          </a:blipFill>
        </p:spPr>
        <p:txBody>
          <a:bodyPr wrap="square" lIns="0" tIns="0" rIns="0" bIns="0" rtlCol="0"/>
          <a:lstStyle/>
          <a:p>
            <a:endParaRPr sz="1588"/>
          </a:p>
        </p:txBody>
      </p:sp>
      <p:sp>
        <p:nvSpPr>
          <p:cNvPr id="15" name="object 15"/>
          <p:cNvSpPr/>
          <p:nvPr/>
        </p:nvSpPr>
        <p:spPr>
          <a:xfrm>
            <a:off x="2448485" y="2829260"/>
            <a:ext cx="0" cy="690282"/>
          </a:xfrm>
          <a:custGeom>
            <a:avLst/>
            <a:gdLst/>
            <a:ahLst/>
            <a:cxnLst/>
            <a:rect l="l" t="t" r="r" b="b"/>
            <a:pathLst>
              <a:path h="782320">
                <a:moveTo>
                  <a:pt x="0" y="781812"/>
                </a:moveTo>
                <a:lnTo>
                  <a:pt x="0" y="0"/>
                </a:lnTo>
              </a:path>
            </a:pathLst>
          </a:custGeom>
          <a:ln w="9525">
            <a:solidFill>
              <a:srgbClr val="BE4B48"/>
            </a:solidFill>
          </a:ln>
        </p:spPr>
        <p:txBody>
          <a:bodyPr wrap="square" lIns="0" tIns="0" rIns="0" bIns="0" rtlCol="0"/>
          <a:lstStyle/>
          <a:p>
            <a:endParaRPr sz="1588"/>
          </a:p>
        </p:txBody>
      </p:sp>
      <p:sp>
        <p:nvSpPr>
          <p:cNvPr id="16" name="object 16"/>
          <p:cNvSpPr/>
          <p:nvPr/>
        </p:nvSpPr>
        <p:spPr>
          <a:xfrm>
            <a:off x="3832592" y="2749887"/>
            <a:ext cx="560" cy="560"/>
          </a:xfrm>
          <a:custGeom>
            <a:avLst/>
            <a:gdLst/>
            <a:ahLst/>
            <a:cxnLst/>
            <a:rect l="l" t="t" r="r" b="b"/>
            <a:pathLst>
              <a:path w="635" h="635">
                <a:moveTo>
                  <a:pt x="0" y="0"/>
                </a:moveTo>
                <a:lnTo>
                  <a:pt x="267" y="53"/>
                </a:lnTo>
                <a:lnTo>
                  <a:pt x="461" y="184"/>
                </a:lnTo>
              </a:path>
            </a:pathLst>
          </a:custGeom>
          <a:ln w="9524">
            <a:solidFill>
              <a:srgbClr val="BE4B48"/>
            </a:solidFill>
          </a:ln>
        </p:spPr>
        <p:txBody>
          <a:bodyPr wrap="square" lIns="0" tIns="0" rIns="0" bIns="0" rtlCol="0"/>
          <a:lstStyle/>
          <a:p>
            <a:endParaRPr sz="1588"/>
          </a:p>
        </p:txBody>
      </p:sp>
      <p:sp>
        <p:nvSpPr>
          <p:cNvPr id="17" name="object 17"/>
          <p:cNvSpPr/>
          <p:nvPr/>
        </p:nvSpPr>
        <p:spPr>
          <a:xfrm>
            <a:off x="3860427" y="2768703"/>
            <a:ext cx="560" cy="1121"/>
          </a:xfrm>
          <a:custGeom>
            <a:avLst/>
            <a:gdLst/>
            <a:ahLst/>
            <a:cxnLst/>
            <a:rect l="l" t="t" r="r" b="b"/>
            <a:pathLst>
              <a:path w="635" h="1269">
                <a:moveTo>
                  <a:pt x="0" y="0"/>
                </a:moveTo>
                <a:lnTo>
                  <a:pt x="547" y="813"/>
                </a:lnTo>
              </a:path>
            </a:pathLst>
          </a:custGeom>
          <a:ln w="9525">
            <a:solidFill>
              <a:srgbClr val="BE4B48"/>
            </a:solidFill>
          </a:ln>
        </p:spPr>
        <p:txBody>
          <a:bodyPr wrap="square" lIns="0" tIns="0" rIns="0" bIns="0" rtlCol="0"/>
          <a:lstStyle/>
          <a:p>
            <a:endParaRPr sz="1588"/>
          </a:p>
        </p:txBody>
      </p:sp>
      <p:sp>
        <p:nvSpPr>
          <p:cNvPr id="18" name="object 18"/>
          <p:cNvSpPr/>
          <p:nvPr/>
        </p:nvSpPr>
        <p:spPr>
          <a:xfrm>
            <a:off x="3877907" y="2794691"/>
            <a:ext cx="560" cy="560"/>
          </a:xfrm>
          <a:custGeom>
            <a:avLst/>
            <a:gdLst/>
            <a:ahLst/>
            <a:cxnLst/>
            <a:rect l="l" t="t" r="r" b="b"/>
            <a:pathLst>
              <a:path w="635" h="635">
                <a:moveTo>
                  <a:pt x="0" y="0"/>
                </a:moveTo>
                <a:lnTo>
                  <a:pt x="213" y="317"/>
                </a:lnTo>
              </a:path>
            </a:pathLst>
          </a:custGeom>
          <a:ln w="9525">
            <a:solidFill>
              <a:srgbClr val="BE4B48"/>
            </a:solidFill>
          </a:ln>
        </p:spPr>
        <p:txBody>
          <a:bodyPr wrap="square" lIns="0" tIns="0" rIns="0" bIns="0" rtlCol="0"/>
          <a:lstStyle/>
          <a:p>
            <a:endParaRPr sz="1588"/>
          </a:p>
        </p:txBody>
      </p:sp>
      <p:sp>
        <p:nvSpPr>
          <p:cNvPr id="19" name="object 19"/>
          <p:cNvSpPr/>
          <p:nvPr/>
        </p:nvSpPr>
        <p:spPr>
          <a:xfrm>
            <a:off x="3878580" y="2795727"/>
            <a:ext cx="560" cy="1121"/>
          </a:xfrm>
          <a:custGeom>
            <a:avLst/>
            <a:gdLst/>
            <a:ahLst/>
            <a:cxnLst/>
            <a:rect l="l" t="t" r="r" b="b"/>
            <a:pathLst>
              <a:path w="635" h="1269">
                <a:moveTo>
                  <a:pt x="0" y="0"/>
                </a:moveTo>
                <a:lnTo>
                  <a:pt x="133" y="666"/>
                </a:lnTo>
              </a:path>
            </a:pathLst>
          </a:custGeom>
          <a:ln w="9525">
            <a:solidFill>
              <a:srgbClr val="BE4B48"/>
            </a:solidFill>
          </a:ln>
        </p:spPr>
        <p:txBody>
          <a:bodyPr wrap="square" lIns="0" tIns="0" rIns="0" bIns="0" rtlCol="0"/>
          <a:lstStyle/>
          <a:p>
            <a:endParaRPr sz="1588"/>
          </a:p>
        </p:txBody>
      </p:sp>
      <p:sp>
        <p:nvSpPr>
          <p:cNvPr id="20" name="object 20"/>
          <p:cNvSpPr/>
          <p:nvPr/>
        </p:nvSpPr>
        <p:spPr>
          <a:xfrm>
            <a:off x="3884635" y="2829220"/>
            <a:ext cx="1121" cy="693644"/>
          </a:xfrm>
          <a:custGeom>
            <a:avLst/>
            <a:gdLst/>
            <a:ahLst/>
            <a:cxnLst/>
            <a:rect l="l" t="t" r="r" b="b"/>
            <a:pathLst>
              <a:path w="1269" h="786129">
                <a:moveTo>
                  <a:pt x="378" y="-4762"/>
                </a:moveTo>
                <a:lnTo>
                  <a:pt x="378" y="790392"/>
                </a:lnTo>
              </a:path>
            </a:pathLst>
          </a:custGeom>
          <a:ln w="10281">
            <a:solidFill>
              <a:srgbClr val="BE4B48"/>
            </a:solidFill>
          </a:ln>
        </p:spPr>
        <p:txBody>
          <a:bodyPr wrap="square" lIns="0" tIns="0" rIns="0" bIns="0" rtlCol="0"/>
          <a:lstStyle/>
          <a:p>
            <a:endParaRPr sz="1588"/>
          </a:p>
        </p:txBody>
      </p:sp>
      <p:sp>
        <p:nvSpPr>
          <p:cNvPr id="21" name="object 21"/>
          <p:cNvSpPr/>
          <p:nvPr/>
        </p:nvSpPr>
        <p:spPr>
          <a:xfrm>
            <a:off x="3820766" y="3539869"/>
            <a:ext cx="63731" cy="64331"/>
          </a:xfrm>
          <a:prstGeom prst="rect">
            <a:avLst/>
          </a:prstGeom>
          <a:blipFill>
            <a:blip r:embed="rId7" cstate="print"/>
            <a:stretch>
              <a:fillRect/>
            </a:stretch>
          </a:blipFill>
        </p:spPr>
        <p:txBody>
          <a:bodyPr wrap="square" lIns="0" tIns="0" rIns="0" bIns="0" rtlCol="0"/>
          <a:lstStyle/>
          <a:p>
            <a:endParaRPr sz="1588"/>
          </a:p>
        </p:txBody>
      </p:sp>
      <p:sp>
        <p:nvSpPr>
          <p:cNvPr id="22" name="object 22"/>
          <p:cNvSpPr/>
          <p:nvPr/>
        </p:nvSpPr>
        <p:spPr>
          <a:xfrm>
            <a:off x="2448485" y="2743200"/>
            <a:ext cx="1436818" cy="861956"/>
          </a:xfrm>
          <a:prstGeom prst="rect">
            <a:avLst/>
          </a:prstGeom>
          <a:blipFill>
            <a:blip r:embed="rId8" cstate="print"/>
            <a:stretch>
              <a:fillRect/>
            </a:stretch>
          </a:blipFill>
        </p:spPr>
        <p:txBody>
          <a:bodyPr wrap="square" lIns="0" tIns="0" rIns="0" bIns="0" rtlCol="0"/>
          <a:lstStyle/>
          <a:p>
            <a:endParaRPr sz="1588"/>
          </a:p>
        </p:txBody>
      </p:sp>
      <p:sp>
        <p:nvSpPr>
          <p:cNvPr id="23" name="object 23"/>
          <p:cNvSpPr/>
          <p:nvPr/>
        </p:nvSpPr>
        <p:spPr>
          <a:xfrm>
            <a:off x="2448486" y="2743200"/>
            <a:ext cx="1437154" cy="862293"/>
          </a:xfrm>
          <a:custGeom>
            <a:avLst/>
            <a:gdLst/>
            <a:ahLst/>
            <a:cxnLst/>
            <a:rect l="l" t="t" r="r" b="b"/>
            <a:pathLst>
              <a:path w="1628775" h="977264">
                <a:moveTo>
                  <a:pt x="0" y="97536"/>
                </a:moveTo>
                <a:lnTo>
                  <a:pt x="7739" y="59471"/>
                </a:lnTo>
                <a:lnTo>
                  <a:pt x="59793" y="7631"/>
                </a:lnTo>
                <a:lnTo>
                  <a:pt x="97535" y="0"/>
                </a:lnTo>
                <a:lnTo>
                  <a:pt x="1530858" y="0"/>
                </a:lnTo>
                <a:lnTo>
                  <a:pt x="1568922" y="7631"/>
                </a:lnTo>
                <a:lnTo>
                  <a:pt x="1599914" y="28479"/>
                </a:lnTo>
                <a:lnTo>
                  <a:pt x="1620762" y="59471"/>
                </a:lnTo>
                <a:lnTo>
                  <a:pt x="1628394" y="97535"/>
                </a:lnTo>
                <a:lnTo>
                  <a:pt x="1628394" y="879348"/>
                </a:lnTo>
                <a:lnTo>
                  <a:pt x="1620762" y="917412"/>
                </a:lnTo>
                <a:lnTo>
                  <a:pt x="1568922" y="969252"/>
                </a:lnTo>
                <a:lnTo>
                  <a:pt x="1530858" y="976883"/>
                </a:lnTo>
                <a:lnTo>
                  <a:pt x="97536" y="976884"/>
                </a:lnTo>
                <a:lnTo>
                  <a:pt x="59793" y="969252"/>
                </a:lnTo>
                <a:lnTo>
                  <a:pt x="28765" y="948404"/>
                </a:lnTo>
                <a:lnTo>
                  <a:pt x="7739" y="917412"/>
                </a:lnTo>
                <a:lnTo>
                  <a:pt x="0" y="879348"/>
                </a:lnTo>
                <a:lnTo>
                  <a:pt x="0" y="97536"/>
                </a:lnTo>
                <a:close/>
              </a:path>
            </a:pathLst>
          </a:custGeom>
          <a:ln w="9525">
            <a:solidFill>
              <a:srgbClr val="BE4B48"/>
            </a:solidFill>
          </a:ln>
        </p:spPr>
        <p:txBody>
          <a:bodyPr wrap="square" lIns="0" tIns="0" rIns="0" bIns="0" rtlCol="0"/>
          <a:lstStyle/>
          <a:p>
            <a:endParaRPr sz="1588"/>
          </a:p>
        </p:txBody>
      </p:sp>
      <p:sp>
        <p:nvSpPr>
          <p:cNvPr id="24" name="object 24"/>
          <p:cNvSpPr txBox="1"/>
          <p:nvPr/>
        </p:nvSpPr>
        <p:spPr>
          <a:xfrm>
            <a:off x="2569733" y="3035225"/>
            <a:ext cx="1192866" cy="133528"/>
          </a:xfrm>
          <a:prstGeom prst="rect">
            <a:avLst/>
          </a:prstGeom>
        </p:spPr>
        <p:txBody>
          <a:bodyPr vert="horz" wrap="square" lIns="0" tIns="11206" rIns="0" bIns="0" rtlCol="0">
            <a:spAutoFit/>
          </a:bodyPr>
          <a:lstStyle/>
          <a:p>
            <a:pPr marL="11206">
              <a:spcBef>
                <a:spcPts val="88"/>
              </a:spcBef>
            </a:pPr>
            <a:r>
              <a:rPr sz="794" b="1" spc="-4" dirty="0">
                <a:solidFill>
                  <a:srgbClr val="FFFFFF"/>
                </a:solidFill>
                <a:latin typeface="Calibri"/>
                <a:cs typeface="Calibri"/>
              </a:rPr>
              <a:t>Preséntese </a:t>
            </a:r>
            <a:r>
              <a:rPr sz="794" b="1" dirty="0">
                <a:solidFill>
                  <a:srgbClr val="FFFFFF"/>
                </a:solidFill>
                <a:latin typeface="Calibri"/>
                <a:cs typeface="Calibri"/>
              </a:rPr>
              <a:t>por su </a:t>
            </a:r>
            <a:r>
              <a:rPr sz="794" b="1" spc="-4" dirty="0">
                <a:solidFill>
                  <a:srgbClr val="FFFFFF"/>
                </a:solidFill>
                <a:latin typeface="Calibri"/>
                <a:cs typeface="Calibri"/>
              </a:rPr>
              <a:t>nombre</a:t>
            </a:r>
            <a:r>
              <a:rPr sz="794" b="1" spc="-53" dirty="0">
                <a:solidFill>
                  <a:srgbClr val="FFFFFF"/>
                </a:solidFill>
                <a:latin typeface="Calibri"/>
                <a:cs typeface="Calibri"/>
              </a:rPr>
              <a:t> </a:t>
            </a:r>
            <a:r>
              <a:rPr sz="794" b="1" dirty="0">
                <a:solidFill>
                  <a:srgbClr val="FFFFFF"/>
                </a:solidFill>
                <a:latin typeface="Calibri"/>
                <a:cs typeface="Calibri"/>
              </a:rPr>
              <a:t>y</a:t>
            </a:r>
            <a:endParaRPr sz="794">
              <a:latin typeface="Calibri"/>
              <a:cs typeface="Calibri"/>
            </a:endParaRPr>
          </a:p>
        </p:txBody>
      </p:sp>
      <p:sp>
        <p:nvSpPr>
          <p:cNvPr id="25" name="object 25"/>
          <p:cNvSpPr txBox="1"/>
          <p:nvPr/>
        </p:nvSpPr>
        <p:spPr>
          <a:xfrm>
            <a:off x="2673945" y="3145488"/>
            <a:ext cx="986678" cy="133528"/>
          </a:xfrm>
          <a:prstGeom prst="rect">
            <a:avLst/>
          </a:prstGeom>
        </p:spPr>
        <p:txBody>
          <a:bodyPr vert="horz" wrap="square" lIns="0" tIns="11206" rIns="0" bIns="0" rtlCol="0">
            <a:spAutoFit/>
          </a:bodyPr>
          <a:lstStyle/>
          <a:p>
            <a:pPr marL="11206">
              <a:spcBef>
                <a:spcPts val="88"/>
              </a:spcBef>
            </a:pPr>
            <a:r>
              <a:rPr sz="794" b="1" dirty="0">
                <a:solidFill>
                  <a:srgbClr val="FFFFFF"/>
                </a:solidFill>
                <a:latin typeface="Calibri"/>
                <a:cs typeface="Calibri"/>
              </a:rPr>
              <a:t>salúdelo</a:t>
            </a:r>
            <a:r>
              <a:rPr sz="794" b="1" spc="-31" dirty="0">
                <a:solidFill>
                  <a:srgbClr val="FFFFFF"/>
                </a:solidFill>
                <a:latin typeface="Calibri"/>
                <a:cs typeface="Calibri"/>
              </a:rPr>
              <a:t> </a:t>
            </a:r>
            <a:r>
              <a:rPr sz="794" b="1" spc="-4" dirty="0">
                <a:solidFill>
                  <a:srgbClr val="FFFFFF"/>
                </a:solidFill>
                <a:latin typeface="Calibri"/>
                <a:cs typeface="Calibri"/>
              </a:rPr>
              <a:t>cordialmente.</a:t>
            </a:r>
            <a:endParaRPr sz="794">
              <a:latin typeface="Calibri"/>
              <a:cs typeface="Calibri"/>
            </a:endParaRPr>
          </a:p>
        </p:txBody>
      </p:sp>
      <p:sp>
        <p:nvSpPr>
          <p:cNvPr id="26" name="object 26"/>
          <p:cNvSpPr/>
          <p:nvPr/>
        </p:nvSpPr>
        <p:spPr>
          <a:xfrm>
            <a:off x="2674396" y="4034789"/>
            <a:ext cx="129428" cy="1071843"/>
          </a:xfrm>
          <a:custGeom>
            <a:avLst/>
            <a:gdLst/>
            <a:ahLst/>
            <a:cxnLst/>
            <a:rect l="l" t="t" r="r" b="b"/>
            <a:pathLst>
              <a:path w="146684" h="1214754">
                <a:moveTo>
                  <a:pt x="0" y="0"/>
                </a:moveTo>
                <a:lnTo>
                  <a:pt x="0" y="1214627"/>
                </a:lnTo>
                <a:lnTo>
                  <a:pt x="146303" y="1214627"/>
                </a:lnTo>
                <a:lnTo>
                  <a:pt x="146303" y="0"/>
                </a:lnTo>
                <a:lnTo>
                  <a:pt x="0" y="0"/>
                </a:lnTo>
                <a:close/>
              </a:path>
            </a:pathLst>
          </a:custGeom>
          <a:solidFill>
            <a:srgbClr val="000000"/>
          </a:solidFill>
        </p:spPr>
        <p:txBody>
          <a:bodyPr wrap="square" lIns="0" tIns="0" rIns="0" bIns="0" rtlCol="0"/>
          <a:lstStyle/>
          <a:p>
            <a:endParaRPr sz="1588"/>
          </a:p>
        </p:txBody>
      </p:sp>
      <p:sp>
        <p:nvSpPr>
          <p:cNvPr id="27" name="object 27"/>
          <p:cNvSpPr/>
          <p:nvPr/>
        </p:nvSpPr>
        <p:spPr>
          <a:xfrm>
            <a:off x="2531268" y="4682266"/>
            <a:ext cx="1267984" cy="671"/>
          </a:xfrm>
          <a:prstGeom prst="rect">
            <a:avLst/>
          </a:prstGeom>
          <a:blipFill>
            <a:blip r:embed="rId5" cstate="print"/>
            <a:stretch>
              <a:fillRect/>
            </a:stretch>
          </a:blipFill>
        </p:spPr>
        <p:txBody>
          <a:bodyPr wrap="square" lIns="0" tIns="0" rIns="0" bIns="0" rtlCol="0"/>
          <a:lstStyle/>
          <a:p>
            <a:endParaRPr sz="1588"/>
          </a:p>
        </p:txBody>
      </p:sp>
      <p:sp>
        <p:nvSpPr>
          <p:cNvPr id="28" name="object 28"/>
          <p:cNvSpPr/>
          <p:nvPr/>
        </p:nvSpPr>
        <p:spPr>
          <a:xfrm>
            <a:off x="2455235" y="3870853"/>
            <a:ext cx="2241" cy="3362"/>
          </a:xfrm>
          <a:custGeom>
            <a:avLst/>
            <a:gdLst/>
            <a:ahLst/>
            <a:cxnLst/>
            <a:rect l="l" t="t" r="r" b="b"/>
            <a:pathLst>
              <a:path w="2540" h="3810">
                <a:moveTo>
                  <a:pt x="0" y="3388"/>
                </a:moveTo>
                <a:lnTo>
                  <a:pt x="89" y="2949"/>
                </a:lnTo>
                <a:lnTo>
                  <a:pt x="2090" y="0"/>
                </a:lnTo>
              </a:path>
            </a:pathLst>
          </a:custGeom>
          <a:ln w="9525">
            <a:solidFill>
              <a:srgbClr val="46AAC5"/>
            </a:solidFill>
          </a:ln>
        </p:spPr>
        <p:txBody>
          <a:bodyPr wrap="square" lIns="0" tIns="0" rIns="0" bIns="0" rtlCol="0"/>
          <a:lstStyle/>
          <a:p>
            <a:endParaRPr sz="1588"/>
          </a:p>
        </p:txBody>
      </p:sp>
      <p:sp>
        <p:nvSpPr>
          <p:cNvPr id="29" name="object 29"/>
          <p:cNvSpPr/>
          <p:nvPr/>
        </p:nvSpPr>
        <p:spPr>
          <a:xfrm>
            <a:off x="2472848" y="3842779"/>
            <a:ext cx="6163" cy="5043"/>
          </a:xfrm>
          <a:custGeom>
            <a:avLst/>
            <a:gdLst/>
            <a:ahLst/>
            <a:cxnLst/>
            <a:rect l="l" t="t" r="r" b="b"/>
            <a:pathLst>
              <a:path w="6984" h="5714">
                <a:moveTo>
                  <a:pt x="0" y="5478"/>
                </a:moveTo>
                <a:lnTo>
                  <a:pt x="1155" y="3776"/>
                </a:lnTo>
                <a:lnTo>
                  <a:pt x="6775" y="0"/>
                </a:lnTo>
              </a:path>
            </a:pathLst>
          </a:custGeom>
          <a:ln w="9525">
            <a:solidFill>
              <a:srgbClr val="46AAC5"/>
            </a:solidFill>
          </a:ln>
        </p:spPr>
        <p:txBody>
          <a:bodyPr wrap="square" lIns="0" tIns="0" rIns="0" bIns="0" rtlCol="0"/>
          <a:lstStyle/>
          <a:p>
            <a:endParaRPr sz="1588"/>
          </a:p>
        </p:txBody>
      </p:sp>
      <p:sp>
        <p:nvSpPr>
          <p:cNvPr id="30" name="object 30"/>
          <p:cNvSpPr/>
          <p:nvPr/>
        </p:nvSpPr>
        <p:spPr>
          <a:xfrm>
            <a:off x="2498697" y="3826559"/>
            <a:ext cx="8404" cy="3362"/>
          </a:xfrm>
          <a:custGeom>
            <a:avLst/>
            <a:gdLst/>
            <a:ahLst/>
            <a:cxnLst/>
            <a:rect l="l" t="t" r="r" b="b"/>
            <a:pathLst>
              <a:path w="9525" h="3810">
                <a:moveTo>
                  <a:pt x="0" y="3250"/>
                </a:moveTo>
                <a:lnTo>
                  <a:pt x="2887" y="1310"/>
                </a:lnTo>
                <a:lnTo>
                  <a:pt x="9366" y="0"/>
                </a:lnTo>
              </a:path>
            </a:pathLst>
          </a:custGeom>
          <a:ln w="9525">
            <a:solidFill>
              <a:srgbClr val="46AAC5"/>
            </a:solidFill>
          </a:ln>
        </p:spPr>
        <p:txBody>
          <a:bodyPr wrap="square" lIns="0" tIns="0" rIns="0" bIns="0" rtlCol="0"/>
          <a:lstStyle/>
          <a:p>
            <a:endParaRPr sz="1588"/>
          </a:p>
        </p:txBody>
      </p:sp>
      <p:sp>
        <p:nvSpPr>
          <p:cNvPr id="31" name="object 31"/>
          <p:cNvSpPr/>
          <p:nvPr/>
        </p:nvSpPr>
        <p:spPr>
          <a:xfrm>
            <a:off x="2448485" y="3907043"/>
            <a:ext cx="0" cy="690282"/>
          </a:xfrm>
          <a:custGeom>
            <a:avLst/>
            <a:gdLst/>
            <a:ahLst/>
            <a:cxnLst/>
            <a:rect l="l" t="t" r="r" b="b"/>
            <a:pathLst>
              <a:path h="782320">
                <a:moveTo>
                  <a:pt x="0" y="781812"/>
                </a:moveTo>
                <a:lnTo>
                  <a:pt x="0" y="0"/>
                </a:lnTo>
              </a:path>
            </a:pathLst>
          </a:custGeom>
          <a:ln w="9525">
            <a:solidFill>
              <a:srgbClr val="46AAC5"/>
            </a:solidFill>
          </a:ln>
        </p:spPr>
        <p:txBody>
          <a:bodyPr wrap="square" lIns="0" tIns="0" rIns="0" bIns="0" rtlCol="0"/>
          <a:lstStyle/>
          <a:p>
            <a:endParaRPr sz="1588"/>
          </a:p>
        </p:txBody>
      </p:sp>
      <p:sp>
        <p:nvSpPr>
          <p:cNvPr id="32" name="object 32"/>
          <p:cNvSpPr/>
          <p:nvPr/>
        </p:nvSpPr>
        <p:spPr>
          <a:xfrm>
            <a:off x="3877907" y="3872473"/>
            <a:ext cx="560" cy="560"/>
          </a:xfrm>
          <a:custGeom>
            <a:avLst/>
            <a:gdLst/>
            <a:ahLst/>
            <a:cxnLst/>
            <a:rect l="l" t="t" r="r" b="b"/>
            <a:pathLst>
              <a:path w="635" h="635">
                <a:moveTo>
                  <a:pt x="0" y="0"/>
                </a:moveTo>
                <a:lnTo>
                  <a:pt x="213" y="317"/>
                </a:lnTo>
              </a:path>
            </a:pathLst>
          </a:custGeom>
          <a:ln w="9525">
            <a:solidFill>
              <a:srgbClr val="46AAC5"/>
            </a:solidFill>
          </a:ln>
        </p:spPr>
        <p:txBody>
          <a:bodyPr wrap="square" lIns="0" tIns="0" rIns="0" bIns="0" rtlCol="0"/>
          <a:lstStyle/>
          <a:p>
            <a:endParaRPr sz="1588"/>
          </a:p>
        </p:txBody>
      </p:sp>
      <p:sp>
        <p:nvSpPr>
          <p:cNvPr id="33" name="object 33"/>
          <p:cNvSpPr/>
          <p:nvPr/>
        </p:nvSpPr>
        <p:spPr>
          <a:xfrm>
            <a:off x="3878580" y="3873509"/>
            <a:ext cx="560" cy="1121"/>
          </a:xfrm>
          <a:custGeom>
            <a:avLst/>
            <a:gdLst/>
            <a:ahLst/>
            <a:cxnLst/>
            <a:rect l="l" t="t" r="r" b="b"/>
            <a:pathLst>
              <a:path w="635" h="1270">
                <a:moveTo>
                  <a:pt x="0" y="0"/>
                </a:moveTo>
                <a:lnTo>
                  <a:pt x="133" y="666"/>
                </a:lnTo>
              </a:path>
            </a:pathLst>
          </a:custGeom>
          <a:ln w="9525">
            <a:solidFill>
              <a:srgbClr val="46AAC5"/>
            </a:solidFill>
          </a:ln>
        </p:spPr>
        <p:txBody>
          <a:bodyPr wrap="square" lIns="0" tIns="0" rIns="0" bIns="0" rtlCol="0"/>
          <a:lstStyle/>
          <a:p>
            <a:endParaRPr sz="1588"/>
          </a:p>
        </p:txBody>
      </p:sp>
      <p:sp>
        <p:nvSpPr>
          <p:cNvPr id="34" name="object 34"/>
          <p:cNvSpPr/>
          <p:nvPr/>
        </p:nvSpPr>
        <p:spPr>
          <a:xfrm>
            <a:off x="3884635" y="3907002"/>
            <a:ext cx="1121" cy="693644"/>
          </a:xfrm>
          <a:custGeom>
            <a:avLst/>
            <a:gdLst/>
            <a:ahLst/>
            <a:cxnLst/>
            <a:rect l="l" t="t" r="r" b="b"/>
            <a:pathLst>
              <a:path w="1269" h="786129">
                <a:moveTo>
                  <a:pt x="378" y="-4762"/>
                </a:moveTo>
                <a:lnTo>
                  <a:pt x="378" y="790360"/>
                </a:lnTo>
              </a:path>
            </a:pathLst>
          </a:custGeom>
          <a:ln w="10281">
            <a:solidFill>
              <a:srgbClr val="46AAC5"/>
            </a:solidFill>
          </a:ln>
        </p:spPr>
        <p:txBody>
          <a:bodyPr wrap="square" lIns="0" tIns="0" rIns="0" bIns="0" rtlCol="0"/>
          <a:lstStyle/>
          <a:p>
            <a:endParaRPr sz="1588"/>
          </a:p>
        </p:txBody>
      </p:sp>
      <p:sp>
        <p:nvSpPr>
          <p:cNvPr id="35" name="object 35"/>
          <p:cNvSpPr/>
          <p:nvPr/>
        </p:nvSpPr>
        <p:spPr>
          <a:xfrm>
            <a:off x="3815809" y="4615304"/>
            <a:ext cx="69121" cy="67613"/>
          </a:xfrm>
          <a:prstGeom prst="rect">
            <a:avLst/>
          </a:prstGeom>
          <a:blipFill>
            <a:blip r:embed="rId9" cstate="print"/>
            <a:stretch>
              <a:fillRect/>
            </a:stretch>
          </a:blipFill>
        </p:spPr>
        <p:txBody>
          <a:bodyPr wrap="square" lIns="0" tIns="0" rIns="0" bIns="0" rtlCol="0"/>
          <a:lstStyle/>
          <a:p>
            <a:endParaRPr sz="1588"/>
          </a:p>
        </p:txBody>
      </p:sp>
      <p:sp>
        <p:nvSpPr>
          <p:cNvPr id="36" name="object 36"/>
          <p:cNvSpPr/>
          <p:nvPr/>
        </p:nvSpPr>
        <p:spPr>
          <a:xfrm>
            <a:off x="2448485" y="3820982"/>
            <a:ext cx="1436818" cy="861956"/>
          </a:xfrm>
          <a:prstGeom prst="rect">
            <a:avLst/>
          </a:prstGeom>
          <a:blipFill>
            <a:blip r:embed="rId10" cstate="print"/>
            <a:stretch>
              <a:fillRect/>
            </a:stretch>
          </a:blipFill>
        </p:spPr>
        <p:txBody>
          <a:bodyPr wrap="square" lIns="0" tIns="0" rIns="0" bIns="0" rtlCol="0"/>
          <a:lstStyle/>
          <a:p>
            <a:endParaRPr sz="1588"/>
          </a:p>
        </p:txBody>
      </p:sp>
      <p:sp>
        <p:nvSpPr>
          <p:cNvPr id="37" name="object 37"/>
          <p:cNvSpPr/>
          <p:nvPr/>
        </p:nvSpPr>
        <p:spPr>
          <a:xfrm>
            <a:off x="2448486" y="3820982"/>
            <a:ext cx="1437154" cy="862293"/>
          </a:xfrm>
          <a:custGeom>
            <a:avLst/>
            <a:gdLst/>
            <a:ahLst/>
            <a:cxnLst/>
            <a:rect l="l" t="t" r="r" b="b"/>
            <a:pathLst>
              <a:path w="1628775" h="977264">
                <a:moveTo>
                  <a:pt x="0" y="97536"/>
                </a:moveTo>
                <a:lnTo>
                  <a:pt x="7739" y="59471"/>
                </a:lnTo>
                <a:lnTo>
                  <a:pt x="59793" y="7631"/>
                </a:lnTo>
                <a:lnTo>
                  <a:pt x="97535" y="0"/>
                </a:lnTo>
                <a:lnTo>
                  <a:pt x="1530858" y="0"/>
                </a:lnTo>
                <a:lnTo>
                  <a:pt x="1568922" y="7631"/>
                </a:lnTo>
                <a:lnTo>
                  <a:pt x="1599914" y="28479"/>
                </a:lnTo>
                <a:lnTo>
                  <a:pt x="1620762" y="59471"/>
                </a:lnTo>
                <a:lnTo>
                  <a:pt x="1628394" y="97535"/>
                </a:lnTo>
                <a:lnTo>
                  <a:pt x="1628394" y="879348"/>
                </a:lnTo>
                <a:lnTo>
                  <a:pt x="1620762" y="917090"/>
                </a:lnTo>
                <a:lnTo>
                  <a:pt x="1568922" y="969144"/>
                </a:lnTo>
                <a:lnTo>
                  <a:pt x="1530858" y="976883"/>
                </a:lnTo>
                <a:lnTo>
                  <a:pt x="97536" y="976884"/>
                </a:lnTo>
                <a:lnTo>
                  <a:pt x="59793" y="969144"/>
                </a:lnTo>
                <a:lnTo>
                  <a:pt x="28765" y="948118"/>
                </a:lnTo>
                <a:lnTo>
                  <a:pt x="7739" y="917090"/>
                </a:lnTo>
                <a:lnTo>
                  <a:pt x="0" y="879348"/>
                </a:lnTo>
                <a:lnTo>
                  <a:pt x="0" y="97536"/>
                </a:lnTo>
                <a:close/>
              </a:path>
            </a:pathLst>
          </a:custGeom>
          <a:ln w="9525">
            <a:solidFill>
              <a:srgbClr val="46AAC5"/>
            </a:solidFill>
          </a:ln>
        </p:spPr>
        <p:txBody>
          <a:bodyPr wrap="square" lIns="0" tIns="0" rIns="0" bIns="0" rtlCol="0"/>
          <a:lstStyle/>
          <a:p>
            <a:endParaRPr sz="1588"/>
          </a:p>
        </p:txBody>
      </p:sp>
      <p:sp>
        <p:nvSpPr>
          <p:cNvPr id="38" name="object 38"/>
          <p:cNvSpPr txBox="1"/>
          <p:nvPr/>
        </p:nvSpPr>
        <p:spPr>
          <a:xfrm>
            <a:off x="2534770" y="4057201"/>
            <a:ext cx="1264584" cy="133528"/>
          </a:xfrm>
          <a:prstGeom prst="rect">
            <a:avLst/>
          </a:prstGeom>
        </p:spPr>
        <p:txBody>
          <a:bodyPr vert="horz" wrap="square" lIns="0" tIns="11206" rIns="0" bIns="0" rtlCol="0">
            <a:spAutoFit/>
          </a:bodyPr>
          <a:lstStyle/>
          <a:p>
            <a:pPr marL="11206">
              <a:spcBef>
                <a:spcPts val="88"/>
              </a:spcBef>
            </a:pPr>
            <a:r>
              <a:rPr sz="794" b="1" dirty="0">
                <a:solidFill>
                  <a:srgbClr val="FFFFFF"/>
                </a:solidFill>
                <a:latin typeface="Calibri"/>
                <a:cs typeface="Calibri"/>
              </a:rPr>
              <a:t>Hágalo seguir al </a:t>
            </a:r>
            <a:r>
              <a:rPr sz="794" b="1" spc="-4" dirty="0">
                <a:solidFill>
                  <a:srgbClr val="FFFFFF"/>
                </a:solidFill>
                <a:latin typeface="Calibri"/>
                <a:cs typeface="Calibri"/>
              </a:rPr>
              <a:t>área</a:t>
            </a:r>
            <a:r>
              <a:rPr sz="794" b="1" spc="-53" dirty="0">
                <a:solidFill>
                  <a:srgbClr val="FFFFFF"/>
                </a:solidFill>
                <a:latin typeface="Calibri"/>
                <a:cs typeface="Calibri"/>
              </a:rPr>
              <a:t> </a:t>
            </a:r>
            <a:r>
              <a:rPr sz="794" b="1" spc="-4" dirty="0">
                <a:solidFill>
                  <a:srgbClr val="FFFFFF"/>
                </a:solidFill>
                <a:latin typeface="Calibri"/>
                <a:cs typeface="Calibri"/>
              </a:rPr>
              <a:t>definida</a:t>
            </a:r>
            <a:endParaRPr sz="794">
              <a:latin typeface="Calibri"/>
              <a:cs typeface="Calibri"/>
            </a:endParaRPr>
          </a:p>
        </p:txBody>
      </p:sp>
      <p:sp>
        <p:nvSpPr>
          <p:cNvPr id="39" name="object 39"/>
          <p:cNvSpPr txBox="1"/>
          <p:nvPr/>
        </p:nvSpPr>
        <p:spPr>
          <a:xfrm>
            <a:off x="2698151" y="4167465"/>
            <a:ext cx="936812" cy="133528"/>
          </a:xfrm>
          <a:prstGeom prst="rect">
            <a:avLst/>
          </a:prstGeom>
        </p:spPr>
        <p:txBody>
          <a:bodyPr vert="horz" wrap="square" lIns="0" tIns="11206" rIns="0" bIns="0" rtlCol="0">
            <a:spAutoFit/>
          </a:bodyPr>
          <a:lstStyle/>
          <a:p>
            <a:pPr marL="11206">
              <a:spcBef>
                <a:spcPts val="88"/>
              </a:spcBef>
            </a:pPr>
            <a:r>
              <a:rPr sz="794" b="1" dirty="0">
                <a:solidFill>
                  <a:srgbClr val="FFFFFF"/>
                </a:solidFill>
                <a:latin typeface="Calibri"/>
                <a:cs typeface="Calibri"/>
              </a:rPr>
              <a:t>para la realización</a:t>
            </a:r>
            <a:r>
              <a:rPr sz="794" b="1" spc="-88" dirty="0">
                <a:solidFill>
                  <a:srgbClr val="FFFFFF"/>
                </a:solidFill>
                <a:latin typeface="Calibri"/>
                <a:cs typeface="Calibri"/>
              </a:rPr>
              <a:t> </a:t>
            </a:r>
            <a:r>
              <a:rPr sz="794" b="1" dirty="0">
                <a:solidFill>
                  <a:srgbClr val="FFFFFF"/>
                </a:solidFill>
                <a:latin typeface="Calibri"/>
                <a:cs typeface="Calibri"/>
              </a:rPr>
              <a:t>del</a:t>
            </a:r>
            <a:endParaRPr sz="794">
              <a:latin typeface="Calibri"/>
              <a:cs typeface="Calibri"/>
            </a:endParaRPr>
          </a:p>
        </p:txBody>
      </p:sp>
      <p:sp>
        <p:nvSpPr>
          <p:cNvPr id="40" name="object 40"/>
          <p:cNvSpPr txBox="1"/>
          <p:nvPr/>
        </p:nvSpPr>
        <p:spPr>
          <a:xfrm>
            <a:off x="2831954" y="4278402"/>
            <a:ext cx="669551" cy="133528"/>
          </a:xfrm>
          <a:prstGeom prst="rect">
            <a:avLst/>
          </a:prstGeom>
        </p:spPr>
        <p:txBody>
          <a:bodyPr vert="horz" wrap="square" lIns="0" tIns="11206" rIns="0" bIns="0" rtlCol="0">
            <a:spAutoFit/>
          </a:bodyPr>
          <a:lstStyle/>
          <a:p>
            <a:pPr marL="11206">
              <a:spcBef>
                <a:spcPts val="88"/>
              </a:spcBef>
            </a:pPr>
            <a:r>
              <a:rPr sz="794" b="1" dirty="0">
                <a:solidFill>
                  <a:srgbClr val="FFFFFF"/>
                </a:solidFill>
                <a:latin typeface="Calibri"/>
                <a:cs typeface="Calibri"/>
              </a:rPr>
              <a:t>procedimiento.</a:t>
            </a:r>
            <a:endParaRPr sz="794">
              <a:latin typeface="Calibri"/>
              <a:cs typeface="Calibri"/>
            </a:endParaRPr>
          </a:p>
        </p:txBody>
      </p:sp>
      <p:sp>
        <p:nvSpPr>
          <p:cNvPr id="41" name="object 41"/>
          <p:cNvSpPr/>
          <p:nvPr/>
        </p:nvSpPr>
        <p:spPr>
          <a:xfrm>
            <a:off x="2742304" y="5044663"/>
            <a:ext cx="1905000" cy="129988"/>
          </a:xfrm>
          <a:custGeom>
            <a:avLst/>
            <a:gdLst/>
            <a:ahLst/>
            <a:cxnLst/>
            <a:rect l="l" t="t" r="r" b="b"/>
            <a:pathLst>
              <a:path w="2159000" h="147320">
                <a:moveTo>
                  <a:pt x="0" y="0"/>
                </a:moveTo>
                <a:lnTo>
                  <a:pt x="0" y="147065"/>
                </a:lnTo>
                <a:lnTo>
                  <a:pt x="2158745" y="147065"/>
                </a:lnTo>
                <a:lnTo>
                  <a:pt x="2158745" y="0"/>
                </a:lnTo>
                <a:lnTo>
                  <a:pt x="0" y="0"/>
                </a:lnTo>
                <a:close/>
              </a:path>
            </a:pathLst>
          </a:custGeom>
          <a:solidFill>
            <a:srgbClr val="000000"/>
          </a:solidFill>
        </p:spPr>
        <p:txBody>
          <a:bodyPr wrap="square" lIns="0" tIns="0" rIns="0" bIns="0" rtlCol="0"/>
          <a:lstStyle/>
          <a:p>
            <a:endParaRPr sz="1588"/>
          </a:p>
        </p:txBody>
      </p:sp>
      <p:sp>
        <p:nvSpPr>
          <p:cNvPr id="42" name="object 42"/>
          <p:cNvSpPr/>
          <p:nvPr/>
        </p:nvSpPr>
        <p:spPr>
          <a:xfrm>
            <a:off x="2531237" y="5759378"/>
            <a:ext cx="1268031" cy="669"/>
          </a:xfrm>
          <a:prstGeom prst="rect">
            <a:avLst/>
          </a:prstGeom>
          <a:blipFill>
            <a:blip r:embed="rId11" cstate="print"/>
            <a:stretch>
              <a:fillRect/>
            </a:stretch>
          </a:blipFill>
        </p:spPr>
        <p:txBody>
          <a:bodyPr wrap="square" lIns="0" tIns="0" rIns="0" bIns="0" rtlCol="0"/>
          <a:lstStyle/>
          <a:p>
            <a:endParaRPr sz="1588"/>
          </a:p>
        </p:txBody>
      </p:sp>
      <p:sp>
        <p:nvSpPr>
          <p:cNvPr id="43" name="object 43"/>
          <p:cNvSpPr/>
          <p:nvPr/>
        </p:nvSpPr>
        <p:spPr>
          <a:xfrm>
            <a:off x="2451035" y="4898958"/>
            <a:ext cx="62991" cy="56463"/>
          </a:xfrm>
          <a:prstGeom prst="rect">
            <a:avLst/>
          </a:prstGeom>
          <a:blipFill>
            <a:blip r:embed="rId12" cstate="print"/>
            <a:stretch>
              <a:fillRect/>
            </a:stretch>
          </a:blipFill>
        </p:spPr>
        <p:txBody>
          <a:bodyPr wrap="square" lIns="0" tIns="0" rIns="0" bIns="0" rtlCol="0"/>
          <a:lstStyle/>
          <a:p>
            <a:endParaRPr sz="1588"/>
          </a:p>
        </p:txBody>
      </p:sp>
      <p:sp>
        <p:nvSpPr>
          <p:cNvPr id="44" name="object 44"/>
          <p:cNvSpPr/>
          <p:nvPr/>
        </p:nvSpPr>
        <p:spPr>
          <a:xfrm>
            <a:off x="2534546" y="4898091"/>
            <a:ext cx="1265144" cy="0"/>
          </a:xfrm>
          <a:custGeom>
            <a:avLst/>
            <a:gdLst/>
            <a:ahLst/>
            <a:cxnLst/>
            <a:rect l="l" t="t" r="r" b="b"/>
            <a:pathLst>
              <a:path w="1433830">
                <a:moveTo>
                  <a:pt x="0" y="0"/>
                </a:moveTo>
                <a:lnTo>
                  <a:pt x="1433322" y="0"/>
                </a:lnTo>
              </a:path>
            </a:pathLst>
          </a:custGeom>
          <a:ln w="9525">
            <a:solidFill>
              <a:srgbClr val="7D60A0"/>
            </a:solidFill>
          </a:ln>
        </p:spPr>
        <p:txBody>
          <a:bodyPr wrap="square" lIns="0" tIns="0" rIns="0" bIns="0" rtlCol="0"/>
          <a:lstStyle/>
          <a:p>
            <a:endParaRPr sz="1588"/>
          </a:p>
        </p:txBody>
      </p:sp>
      <p:sp>
        <p:nvSpPr>
          <p:cNvPr id="45" name="object 45"/>
          <p:cNvSpPr/>
          <p:nvPr/>
        </p:nvSpPr>
        <p:spPr>
          <a:xfrm>
            <a:off x="2448485" y="4984152"/>
            <a:ext cx="0" cy="690282"/>
          </a:xfrm>
          <a:custGeom>
            <a:avLst/>
            <a:gdLst/>
            <a:ahLst/>
            <a:cxnLst/>
            <a:rect l="l" t="t" r="r" b="b"/>
            <a:pathLst>
              <a:path h="782320">
                <a:moveTo>
                  <a:pt x="0" y="781812"/>
                </a:moveTo>
                <a:lnTo>
                  <a:pt x="0" y="0"/>
                </a:lnTo>
              </a:path>
            </a:pathLst>
          </a:custGeom>
          <a:ln w="9525">
            <a:solidFill>
              <a:srgbClr val="7D60A0"/>
            </a:solidFill>
          </a:ln>
        </p:spPr>
        <p:txBody>
          <a:bodyPr wrap="square" lIns="0" tIns="0" rIns="0" bIns="0" rtlCol="0"/>
          <a:lstStyle/>
          <a:p>
            <a:endParaRPr sz="1588"/>
          </a:p>
        </p:txBody>
      </p:sp>
      <p:sp>
        <p:nvSpPr>
          <p:cNvPr id="46" name="object 46"/>
          <p:cNvSpPr/>
          <p:nvPr/>
        </p:nvSpPr>
        <p:spPr>
          <a:xfrm>
            <a:off x="3831403" y="4904630"/>
            <a:ext cx="2801" cy="1681"/>
          </a:xfrm>
          <a:custGeom>
            <a:avLst/>
            <a:gdLst/>
            <a:ahLst/>
            <a:cxnLst/>
            <a:rect l="l" t="t" r="r" b="b"/>
            <a:pathLst>
              <a:path w="3175" h="1904">
                <a:moveTo>
                  <a:pt x="0" y="0"/>
                </a:moveTo>
                <a:lnTo>
                  <a:pt x="1615" y="328"/>
                </a:lnTo>
                <a:lnTo>
                  <a:pt x="3101" y="1336"/>
                </a:lnTo>
              </a:path>
            </a:pathLst>
          </a:custGeom>
          <a:ln w="9525">
            <a:solidFill>
              <a:srgbClr val="7D60A0"/>
            </a:solidFill>
          </a:ln>
        </p:spPr>
        <p:txBody>
          <a:bodyPr wrap="square" lIns="0" tIns="0" rIns="0" bIns="0" rtlCol="0"/>
          <a:lstStyle/>
          <a:p>
            <a:endParaRPr sz="1588"/>
          </a:p>
        </p:txBody>
      </p:sp>
      <p:sp>
        <p:nvSpPr>
          <p:cNvPr id="47" name="object 47"/>
          <p:cNvSpPr/>
          <p:nvPr/>
        </p:nvSpPr>
        <p:spPr>
          <a:xfrm>
            <a:off x="3859659" y="4923122"/>
            <a:ext cx="1121" cy="1121"/>
          </a:xfrm>
          <a:custGeom>
            <a:avLst/>
            <a:gdLst/>
            <a:ahLst/>
            <a:cxnLst/>
            <a:rect l="l" t="t" r="r" b="b"/>
            <a:pathLst>
              <a:path w="1269" h="1270">
                <a:moveTo>
                  <a:pt x="0" y="0"/>
                </a:moveTo>
                <a:lnTo>
                  <a:pt x="583" y="395"/>
                </a:lnTo>
                <a:lnTo>
                  <a:pt x="885" y="844"/>
                </a:lnTo>
              </a:path>
            </a:pathLst>
          </a:custGeom>
          <a:ln w="9525">
            <a:solidFill>
              <a:srgbClr val="7D60A0"/>
            </a:solidFill>
          </a:ln>
        </p:spPr>
        <p:txBody>
          <a:bodyPr wrap="square" lIns="0" tIns="0" rIns="0" bIns="0" rtlCol="0"/>
          <a:lstStyle/>
          <a:p>
            <a:endParaRPr sz="1588"/>
          </a:p>
        </p:txBody>
      </p:sp>
      <p:sp>
        <p:nvSpPr>
          <p:cNvPr id="48" name="object 48"/>
          <p:cNvSpPr/>
          <p:nvPr/>
        </p:nvSpPr>
        <p:spPr>
          <a:xfrm>
            <a:off x="3878580" y="4950902"/>
            <a:ext cx="560" cy="1121"/>
          </a:xfrm>
          <a:custGeom>
            <a:avLst/>
            <a:gdLst/>
            <a:ahLst/>
            <a:cxnLst/>
            <a:rect l="l" t="t" r="r" b="b"/>
            <a:pathLst>
              <a:path w="635" h="1270">
                <a:moveTo>
                  <a:pt x="0" y="0"/>
                </a:moveTo>
                <a:lnTo>
                  <a:pt x="224" y="1107"/>
                </a:lnTo>
              </a:path>
            </a:pathLst>
          </a:custGeom>
          <a:ln w="9525">
            <a:solidFill>
              <a:srgbClr val="7D60A0"/>
            </a:solidFill>
          </a:ln>
        </p:spPr>
        <p:txBody>
          <a:bodyPr wrap="square" lIns="0" tIns="0" rIns="0" bIns="0" rtlCol="0"/>
          <a:lstStyle/>
          <a:p>
            <a:endParaRPr sz="1588"/>
          </a:p>
        </p:txBody>
      </p:sp>
      <p:sp>
        <p:nvSpPr>
          <p:cNvPr id="49" name="object 49"/>
          <p:cNvSpPr/>
          <p:nvPr/>
        </p:nvSpPr>
        <p:spPr>
          <a:xfrm>
            <a:off x="3884635" y="4984111"/>
            <a:ext cx="1121" cy="693644"/>
          </a:xfrm>
          <a:custGeom>
            <a:avLst/>
            <a:gdLst/>
            <a:ahLst/>
            <a:cxnLst/>
            <a:rect l="l" t="t" r="r" b="b"/>
            <a:pathLst>
              <a:path w="1269" h="786129">
                <a:moveTo>
                  <a:pt x="378" y="-4762"/>
                </a:moveTo>
                <a:lnTo>
                  <a:pt x="378" y="790392"/>
                </a:lnTo>
              </a:path>
            </a:pathLst>
          </a:custGeom>
          <a:ln w="10281">
            <a:solidFill>
              <a:srgbClr val="7D60A0"/>
            </a:solidFill>
          </a:ln>
        </p:spPr>
        <p:txBody>
          <a:bodyPr wrap="square" lIns="0" tIns="0" rIns="0" bIns="0" rtlCol="0"/>
          <a:lstStyle/>
          <a:p>
            <a:endParaRPr sz="1588"/>
          </a:p>
        </p:txBody>
      </p:sp>
      <p:sp>
        <p:nvSpPr>
          <p:cNvPr id="50" name="object 50"/>
          <p:cNvSpPr/>
          <p:nvPr/>
        </p:nvSpPr>
        <p:spPr>
          <a:xfrm>
            <a:off x="3821850" y="5695543"/>
            <a:ext cx="62490" cy="63330"/>
          </a:xfrm>
          <a:prstGeom prst="rect">
            <a:avLst/>
          </a:prstGeom>
          <a:blipFill>
            <a:blip r:embed="rId13" cstate="print"/>
            <a:stretch>
              <a:fillRect/>
            </a:stretch>
          </a:blipFill>
        </p:spPr>
        <p:txBody>
          <a:bodyPr wrap="square" lIns="0" tIns="0" rIns="0" bIns="0" rtlCol="0"/>
          <a:lstStyle/>
          <a:p>
            <a:endParaRPr sz="1588"/>
          </a:p>
        </p:txBody>
      </p:sp>
      <p:sp>
        <p:nvSpPr>
          <p:cNvPr id="51" name="object 51"/>
          <p:cNvSpPr/>
          <p:nvPr/>
        </p:nvSpPr>
        <p:spPr>
          <a:xfrm>
            <a:off x="2448485" y="4898091"/>
            <a:ext cx="1436818" cy="861956"/>
          </a:xfrm>
          <a:prstGeom prst="rect">
            <a:avLst/>
          </a:prstGeom>
          <a:blipFill>
            <a:blip r:embed="rId14" cstate="print"/>
            <a:stretch>
              <a:fillRect/>
            </a:stretch>
          </a:blipFill>
        </p:spPr>
        <p:txBody>
          <a:bodyPr wrap="square" lIns="0" tIns="0" rIns="0" bIns="0" rtlCol="0"/>
          <a:lstStyle/>
          <a:p>
            <a:endParaRPr sz="1588"/>
          </a:p>
        </p:txBody>
      </p:sp>
      <p:sp>
        <p:nvSpPr>
          <p:cNvPr id="52" name="object 52"/>
          <p:cNvSpPr/>
          <p:nvPr/>
        </p:nvSpPr>
        <p:spPr>
          <a:xfrm>
            <a:off x="2448486" y="4898091"/>
            <a:ext cx="1437154" cy="862293"/>
          </a:xfrm>
          <a:custGeom>
            <a:avLst/>
            <a:gdLst/>
            <a:ahLst/>
            <a:cxnLst/>
            <a:rect l="l" t="t" r="r" b="b"/>
            <a:pathLst>
              <a:path w="1628775" h="977265">
                <a:moveTo>
                  <a:pt x="0" y="97536"/>
                </a:moveTo>
                <a:lnTo>
                  <a:pt x="7739" y="59793"/>
                </a:lnTo>
                <a:lnTo>
                  <a:pt x="59793" y="7739"/>
                </a:lnTo>
                <a:lnTo>
                  <a:pt x="97535" y="0"/>
                </a:lnTo>
                <a:lnTo>
                  <a:pt x="1530858" y="0"/>
                </a:lnTo>
                <a:lnTo>
                  <a:pt x="1568922" y="7739"/>
                </a:lnTo>
                <a:lnTo>
                  <a:pt x="1599914" y="28765"/>
                </a:lnTo>
                <a:lnTo>
                  <a:pt x="1620762" y="59793"/>
                </a:lnTo>
                <a:lnTo>
                  <a:pt x="1628394" y="97535"/>
                </a:lnTo>
                <a:lnTo>
                  <a:pt x="1628394" y="879348"/>
                </a:lnTo>
                <a:lnTo>
                  <a:pt x="1620762" y="917412"/>
                </a:lnTo>
                <a:lnTo>
                  <a:pt x="1568922" y="969252"/>
                </a:lnTo>
                <a:lnTo>
                  <a:pt x="1530858" y="976883"/>
                </a:lnTo>
                <a:lnTo>
                  <a:pt x="97536" y="976884"/>
                </a:lnTo>
                <a:lnTo>
                  <a:pt x="59793" y="969252"/>
                </a:lnTo>
                <a:lnTo>
                  <a:pt x="28765" y="948404"/>
                </a:lnTo>
                <a:lnTo>
                  <a:pt x="7739" y="917412"/>
                </a:lnTo>
                <a:lnTo>
                  <a:pt x="0" y="879348"/>
                </a:lnTo>
                <a:lnTo>
                  <a:pt x="0" y="97536"/>
                </a:lnTo>
                <a:close/>
              </a:path>
            </a:pathLst>
          </a:custGeom>
          <a:ln w="9525">
            <a:solidFill>
              <a:srgbClr val="7D60A0"/>
            </a:solidFill>
          </a:ln>
        </p:spPr>
        <p:txBody>
          <a:bodyPr wrap="square" lIns="0" tIns="0" rIns="0" bIns="0" rtlCol="0"/>
          <a:lstStyle/>
          <a:p>
            <a:endParaRPr sz="1588"/>
          </a:p>
        </p:txBody>
      </p:sp>
      <p:sp>
        <p:nvSpPr>
          <p:cNvPr id="53" name="object 53"/>
          <p:cNvSpPr txBox="1"/>
          <p:nvPr/>
        </p:nvSpPr>
        <p:spPr>
          <a:xfrm>
            <a:off x="2586541" y="5190116"/>
            <a:ext cx="1161490" cy="255161"/>
          </a:xfrm>
          <a:prstGeom prst="rect">
            <a:avLst/>
          </a:prstGeom>
        </p:spPr>
        <p:txBody>
          <a:bodyPr vert="horz" wrap="square" lIns="0" tIns="24093" rIns="0" bIns="0" rtlCol="0">
            <a:spAutoFit/>
          </a:bodyPr>
          <a:lstStyle/>
          <a:p>
            <a:pPr marL="11206" marR="4483" indent="1681">
              <a:lnSpc>
                <a:spcPts val="865"/>
              </a:lnSpc>
              <a:spcBef>
                <a:spcPts val="190"/>
              </a:spcBef>
            </a:pPr>
            <a:r>
              <a:rPr sz="794" b="1" dirty="0">
                <a:solidFill>
                  <a:srgbClr val="FFFFFF"/>
                </a:solidFill>
                <a:latin typeface="Calibri"/>
                <a:cs typeface="Calibri"/>
              </a:rPr>
              <a:t>Realice el lavado de</a:t>
            </a:r>
            <a:r>
              <a:rPr sz="794" b="1" spc="-84" dirty="0">
                <a:solidFill>
                  <a:srgbClr val="FFFFFF"/>
                </a:solidFill>
                <a:latin typeface="Calibri"/>
                <a:cs typeface="Calibri"/>
              </a:rPr>
              <a:t> </a:t>
            </a:r>
            <a:r>
              <a:rPr sz="794" b="1" spc="-4" dirty="0">
                <a:solidFill>
                  <a:srgbClr val="FFFFFF"/>
                </a:solidFill>
                <a:latin typeface="Calibri"/>
                <a:cs typeface="Calibri"/>
              </a:rPr>
              <a:t>manos  </a:t>
            </a:r>
            <a:r>
              <a:rPr sz="794" b="1" dirty="0">
                <a:solidFill>
                  <a:srgbClr val="FFFFFF"/>
                </a:solidFill>
                <a:latin typeface="Calibri"/>
                <a:cs typeface="Calibri"/>
              </a:rPr>
              <a:t>según </a:t>
            </a:r>
            <a:r>
              <a:rPr sz="794" b="1" spc="-4" dirty="0">
                <a:solidFill>
                  <a:srgbClr val="FFFFFF"/>
                </a:solidFill>
                <a:latin typeface="Calibri"/>
                <a:cs typeface="Calibri"/>
              </a:rPr>
              <a:t>protocolo </a:t>
            </a:r>
            <a:r>
              <a:rPr sz="794" b="1" dirty="0">
                <a:solidFill>
                  <a:srgbClr val="FFFFFF"/>
                </a:solidFill>
                <a:latin typeface="Calibri"/>
                <a:cs typeface="Calibri"/>
              </a:rPr>
              <a:t>del</a:t>
            </a:r>
            <a:r>
              <a:rPr sz="794" b="1" spc="-53" dirty="0">
                <a:solidFill>
                  <a:srgbClr val="FFFFFF"/>
                </a:solidFill>
                <a:latin typeface="Calibri"/>
                <a:cs typeface="Calibri"/>
              </a:rPr>
              <a:t> </a:t>
            </a:r>
            <a:r>
              <a:rPr sz="794" b="1" spc="-4" dirty="0">
                <a:solidFill>
                  <a:srgbClr val="FFFFFF"/>
                </a:solidFill>
                <a:latin typeface="Calibri"/>
                <a:cs typeface="Calibri"/>
              </a:rPr>
              <a:t>Centro</a:t>
            </a:r>
            <a:endParaRPr sz="794">
              <a:latin typeface="Calibri"/>
              <a:cs typeface="Calibri"/>
            </a:endParaRPr>
          </a:p>
        </p:txBody>
      </p:sp>
      <p:sp>
        <p:nvSpPr>
          <p:cNvPr id="54" name="object 54"/>
          <p:cNvSpPr/>
          <p:nvPr/>
        </p:nvSpPr>
        <p:spPr>
          <a:xfrm>
            <a:off x="4585222" y="4034789"/>
            <a:ext cx="129428" cy="1071843"/>
          </a:xfrm>
          <a:custGeom>
            <a:avLst/>
            <a:gdLst/>
            <a:ahLst/>
            <a:cxnLst/>
            <a:rect l="l" t="t" r="r" b="b"/>
            <a:pathLst>
              <a:path w="146685" h="1214754">
                <a:moveTo>
                  <a:pt x="0" y="0"/>
                </a:moveTo>
                <a:lnTo>
                  <a:pt x="0" y="1214627"/>
                </a:lnTo>
                <a:lnTo>
                  <a:pt x="146303" y="1214627"/>
                </a:lnTo>
                <a:lnTo>
                  <a:pt x="146303" y="0"/>
                </a:lnTo>
                <a:lnTo>
                  <a:pt x="0" y="0"/>
                </a:lnTo>
                <a:close/>
              </a:path>
            </a:pathLst>
          </a:custGeom>
          <a:solidFill>
            <a:srgbClr val="000000"/>
          </a:solidFill>
        </p:spPr>
        <p:txBody>
          <a:bodyPr wrap="square" lIns="0" tIns="0" rIns="0" bIns="0" rtlCol="0"/>
          <a:lstStyle/>
          <a:p>
            <a:endParaRPr sz="1588"/>
          </a:p>
        </p:txBody>
      </p:sp>
      <p:sp>
        <p:nvSpPr>
          <p:cNvPr id="55" name="object 55"/>
          <p:cNvSpPr/>
          <p:nvPr/>
        </p:nvSpPr>
        <p:spPr>
          <a:xfrm>
            <a:off x="4359313" y="4898091"/>
            <a:ext cx="1437154" cy="862293"/>
          </a:xfrm>
          <a:custGeom>
            <a:avLst/>
            <a:gdLst/>
            <a:ahLst/>
            <a:cxnLst/>
            <a:rect l="l" t="t" r="r" b="b"/>
            <a:pathLst>
              <a:path w="1628775" h="977265">
                <a:moveTo>
                  <a:pt x="1628394" y="879348"/>
                </a:moveTo>
                <a:lnTo>
                  <a:pt x="1628394" y="97535"/>
                </a:lnTo>
                <a:lnTo>
                  <a:pt x="1620762" y="59793"/>
                </a:lnTo>
                <a:lnTo>
                  <a:pt x="1599914" y="28765"/>
                </a:lnTo>
                <a:lnTo>
                  <a:pt x="1568922" y="7739"/>
                </a:lnTo>
                <a:lnTo>
                  <a:pt x="1530858" y="0"/>
                </a:lnTo>
                <a:lnTo>
                  <a:pt x="97535" y="0"/>
                </a:lnTo>
                <a:lnTo>
                  <a:pt x="59793" y="7739"/>
                </a:lnTo>
                <a:lnTo>
                  <a:pt x="28765" y="28765"/>
                </a:lnTo>
                <a:lnTo>
                  <a:pt x="7739" y="59793"/>
                </a:lnTo>
                <a:lnTo>
                  <a:pt x="0" y="97536"/>
                </a:lnTo>
                <a:lnTo>
                  <a:pt x="0" y="879348"/>
                </a:lnTo>
                <a:lnTo>
                  <a:pt x="7739" y="917412"/>
                </a:lnTo>
                <a:lnTo>
                  <a:pt x="28765" y="948404"/>
                </a:lnTo>
                <a:lnTo>
                  <a:pt x="59793" y="969252"/>
                </a:lnTo>
                <a:lnTo>
                  <a:pt x="97536" y="976884"/>
                </a:lnTo>
                <a:lnTo>
                  <a:pt x="1530858" y="976883"/>
                </a:lnTo>
                <a:lnTo>
                  <a:pt x="1568922" y="969252"/>
                </a:lnTo>
                <a:lnTo>
                  <a:pt x="1599914" y="948404"/>
                </a:lnTo>
                <a:lnTo>
                  <a:pt x="1620762" y="917412"/>
                </a:lnTo>
                <a:lnTo>
                  <a:pt x="1628394" y="879348"/>
                </a:lnTo>
                <a:close/>
              </a:path>
            </a:pathLst>
          </a:custGeom>
          <a:solidFill>
            <a:srgbClr val="F79646"/>
          </a:solidFill>
        </p:spPr>
        <p:txBody>
          <a:bodyPr wrap="square" lIns="0" tIns="0" rIns="0" bIns="0" rtlCol="0"/>
          <a:lstStyle/>
          <a:p>
            <a:endParaRPr sz="1588"/>
          </a:p>
        </p:txBody>
      </p:sp>
      <p:sp>
        <p:nvSpPr>
          <p:cNvPr id="56" name="object 56"/>
          <p:cNvSpPr/>
          <p:nvPr/>
        </p:nvSpPr>
        <p:spPr>
          <a:xfrm>
            <a:off x="4359313" y="4898091"/>
            <a:ext cx="1437154" cy="862293"/>
          </a:xfrm>
          <a:custGeom>
            <a:avLst/>
            <a:gdLst/>
            <a:ahLst/>
            <a:cxnLst/>
            <a:rect l="l" t="t" r="r" b="b"/>
            <a:pathLst>
              <a:path w="1628775" h="977265">
                <a:moveTo>
                  <a:pt x="0" y="97536"/>
                </a:moveTo>
                <a:lnTo>
                  <a:pt x="7739" y="59793"/>
                </a:lnTo>
                <a:lnTo>
                  <a:pt x="59793" y="7739"/>
                </a:lnTo>
                <a:lnTo>
                  <a:pt x="97535" y="0"/>
                </a:lnTo>
                <a:lnTo>
                  <a:pt x="1530858" y="0"/>
                </a:lnTo>
                <a:lnTo>
                  <a:pt x="1568922" y="7739"/>
                </a:lnTo>
                <a:lnTo>
                  <a:pt x="1599914" y="28765"/>
                </a:lnTo>
                <a:lnTo>
                  <a:pt x="1620762" y="59793"/>
                </a:lnTo>
                <a:lnTo>
                  <a:pt x="1628394" y="97535"/>
                </a:lnTo>
                <a:lnTo>
                  <a:pt x="1628394" y="879348"/>
                </a:lnTo>
                <a:lnTo>
                  <a:pt x="1620762" y="917412"/>
                </a:lnTo>
                <a:lnTo>
                  <a:pt x="1568922" y="969252"/>
                </a:lnTo>
                <a:lnTo>
                  <a:pt x="1530858" y="976883"/>
                </a:lnTo>
                <a:lnTo>
                  <a:pt x="97536" y="976884"/>
                </a:lnTo>
                <a:lnTo>
                  <a:pt x="59793" y="969252"/>
                </a:lnTo>
                <a:lnTo>
                  <a:pt x="28765" y="948404"/>
                </a:lnTo>
                <a:lnTo>
                  <a:pt x="7739" y="917412"/>
                </a:lnTo>
                <a:lnTo>
                  <a:pt x="0" y="879348"/>
                </a:lnTo>
                <a:lnTo>
                  <a:pt x="0" y="97536"/>
                </a:lnTo>
                <a:close/>
              </a:path>
            </a:pathLst>
          </a:custGeom>
          <a:ln w="25400">
            <a:solidFill>
              <a:srgbClr val="B66D31"/>
            </a:solidFill>
          </a:ln>
        </p:spPr>
        <p:txBody>
          <a:bodyPr wrap="square" lIns="0" tIns="0" rIns="0" bIns="0" rtlCol="0"/>
          <a:lstStyle/>
          <a:p>
            <a:endParaRPr sz="1588"/>
          </a:p>
        </p:txBody>
      </p:sp>
      <p:sp>
        <p:nvSpPr>
          <p:cNvPr id="57" name="object 57"/>
          <p:cNvSpPr txBox="1"/>
          <p:nvPr/>
        </p:nvSpPr>
        <p:spPr>
          <a:xfrm>
            <a:off x="3889506" y="5079178"/>
            <a:ext cx="1828799" cy="471366"/>
          </a:xfrm>
          <a:prstGeom prst="rect">
            <a:avLst/>
          </a:prstGeom>
        </p:spPr>
        <p:txBody>
          <a:bodyPr vert="horz" wrap="square" lIns="0" tIns="21291" rIns="0" bIns="0" rtlCol="0">
            <a:spAutoFit/>
          </a:bodyPr>
          <a:lstStyle/>
          <a:p>
            <a:pPr marL="556962" marR="4483" indent="1121" algn="ctr">
              <a:lnSpc>
                <a:spcPct val="91500"/>
              </a:lnSpc>
              <a:spcBef>
                <a:spcPts val="168"/>
              </a:spcBef>
            </a:pPr>
            <a:r>
              <a:rPr sz="794" b="1" dirty="0">
                <a:solidFill>
                  <a:srgbClr val="FFFFFF"/>
                </a:solidFill>
                <a:latin typeface="Calibri"/>
                <a:cs typeface="Calibri"/>
              </a:rPr>
              <a:t>Aliste el equipo en el área de  servicio destinada para tal</a:t>
            </a:r>
            <a:r>
              <a:rPr sz="794" b="1" spc="-110" dirty="0">
                <a:solidFill>
                  <a:srgbClr val="FFFFFF"/>
                </a:solidFill>
                <a:latin typeface="Calibri"/>
                <a:cs typeface="Calibri"/>
              </a:rPr>
              <a:t> </a:t>
            </a:r>
            <a:r>
              <a:rPr sz="794" b="1" dirty="0">
                <a:solidFill>
                  <a:srgbClr val="FFFFFF"/>
                </a:solidFill>
                <a:latin typeface="Calibri"/>
                <a:cs typeface="Calibri"/>
              </a:rPr>
              <a:t>fin,  o donde </a:t>
            </a:r>
            <a:r>
              <a:rPr sz="794" b="1" spc="-4" dirty="0">
                <a:solidFill>
                  <a:srgbClr val="FFFFFF"/>
                </a:solidFill>
                <a:latin typeface="Calibri"/>
                <a:cs typeface="Calibri"/>
              </a:rPr>
              <a:t>será </a:t>
            </a:r>
            <a:r>
              <a:rPr sz="794" b="1" dirty="0">
                <a:solidFill>
                  <a:srgbClr val="FFFFFF"/>
                </a:solidFill>
                <a:latin typeface="Calibri"/>
                <a:cs typeface="Calibri"/>
              </a:rPr>
              <a:t>atendido el  paciente</a:t>
            </a:r>
            <a:endParaRPr sz="794">
              <a:latin typeface="Calibri"/>
              <a:cs typeface="Calibri"/>
            </a:endParaRPr>
          </a:p>
        </p:txBody>
      </p:sp>
      <p:sp>
        <p:nvSpPr>
          <p:cNvPr id="58" name="object 58"/>
          <p:cNvSpPr/>
          <p:nvPr/>
        </p:nvSpPr>
        <p:spPr>
          <a:xfrm>
            <a:off x="4588585" y="2948268"/>
            <a:ext cx="160804" cy="1085850"/>
          </a:xfrm>
          <a:custGeom>
            <a:avLst/>
            <a:gdLst/>
            <a:ahLst/>
            <a:cxnLst/>
            <a:rect l="l" t="t" r="r" b="b"/>
            <a:pathLst>
              <a:path w="182245" h="1230629">
                <a:moveTo>
                  <a:pt x="182117" y="4572"/>
                </a:moveTo>
                <a:lnTo>
                  <a:pt x="35813" y="0"/>
                </a:lnTo>
                <a:lnTo>
                  <a:pt x="0" y="1226058"/>
                </a:lnTo>
                <a:lnTo>
                  <a:pt x="146304" y="1230630"/>
                </a:lnTo>
                <a:lnTo>
                  <a:pt x="182117" y="4572"/>
                </a:lnTo>
                <a:close/>
              </a:path>
            </a:pathLst>
          </a:custGeom>
          <a:solidFill>
            <a:srgbClr val="000000"/>
          </a:solidFill>
        </p:spPr>
        <p:txBody>
          <a:bodyPr wrap="square" lIns="0" tIns="0" rIns="0" bIns="0" rtlCol="0"/>
          <a:lstStyle/>
          <a:p>
            <a:endParaRPr sz="1588"/>
          </a:p>
        </p:txBody>
      </p:sp>
      <p:sp>
        <p:nvSpPr>
          <p:cNvPr id="59" name="object 59"/>
          <p:cNvSpPr/>
          <p:nvPr/>
        </p:nvSpPr>
        <p:spPr>
          <a:xfrm>
            <a:off x="4359313" y="3820982"/>
            <a:ext cx="1437154" cy="862293"/>
          </a:xfrm>
          <a:custGeom>
            <a:avLst/>
            <a:gdLst/>
            <a:ahLst/>
            <a:cxnLst/>
            <a:rect l="l" t="t" r="r" b="b"/>
            <a:pathLst>
              <a:path w="1628775" h="977264">
                <a:moveTo>
                  <a:pt x="1628394" y="879348"/>
                </a:moveTo>
                <a:lnTo>
                  <a:pt x="1628394" y="97535"/>
                </a:lnTo>
                <a:lnTo>
                  <a:pt x="1620762" y="59471"/>
                </a:lnTo>
                <a:lnTo>
                  <a:pt x="1599914" y="28479"/>
                </a:lnTo>
                <a:lnTo>
                  <a:pt x="1568922" y="7631"/>
                </a:lnTo>
                <a:lnTo>
                  <a:pt x="1530858" y="0"/>
                </a:lnTo>
                <a:lnTo>
                  <a:pt x="97535" y="0"/>
                </a:lnTo>
                <a:lnTo>
                  <a:pt x="59793" y="7631"/>
                </a:lnTo>
                <a:lnTo>
                  <a:pt x="28765" y="28479"/>
                </a:lnTo>
                <a:lnTo>
                  <a:pt x="7739" y="59471"/>
                </a:lnTo>
                <a:lnTo>
                  <a:pt x="0" y="97536"/>
                </a:lnTo>
                <a:lnTo>
                  <a:pt x="0" y="879348"/>
                </a:lnTo>
                <a:lnTo>
                  <a:pt x="7739" y="917090"/>
                </a:lnTo>
                <a:lnTo>
                  <a:pt x="28765" y="948118"/>
                </a:lnTo>
                <a:lnTo>
                  <a:pt x="59793" y="969144"/>
                </a:lnTo>
                <a:lnTo>
                  <a:pt x="97536" y="976884"/>
                </a:lnTo>
                <a:lnTo>
                  <a:pt x="1530858" y="976883"/>
                </a:lnTo>
                <a:lnTo>
                  <a:pt x="1568922" y="969144"/>
                </a:lnTo>
                <a:lnTo>
                  <a:pt x="1599914" y="948118"/>
                </a:lnTo>
                <a:lnTo>
                  <a:pt x="1620762" y="917090"/>
                </a:lnTo>
                <a:lnTo>
                  <a:pt x="1628394" y="879348"/>
                </a:lnTo>
                <a:close/>
              </a:path>
            </a:pathLst>
          </a:custGeom>
          <a:solidFill>
            <a:srgbClr val="CD3F90"/>
          </a:solidFill>
        </p:spPr>
        <p:txBody>
          <a:bodyPr wrap="square" lIns="0" tIns="0" rIns="0" bIns="0" rtlCol="0"/>
          <a:lstStyle/>
          <a:p>
            <a:endParaRPr sz="1588"/>
          </a:p>
        </p:txBody>
      </p:sp>
      <p:sp>
        <p:nvSpPr>
          <p:cNvPr id="60" name="object 60"/>
          <p:cNvSpPr/>
          <p:nvPr/>
        </p:nvSpPr>
        <p:spPr>
          <a:xfrm>
            <a:off x="4359313" y="3820982"/>
            <a:ext cx="1437154" cy="862293"/>
          </a:xfrm>
          <a:custGeom>
            <a:avLst/>
            <a:gdLst/>
            <a:ahLst/>
            <a:cxnLst/>
            <a:rect l="l" t="t" r="r" b="b"/>
            <a:pathLst>
              <a:path w="1628775" h="977264">
                <a:moveTo>
                  <a:pt x="0" y="97536"/>
                </a:moveTo>
                <a:lnTo>
                  <a:pt x="7739" y="59471"/>
                </a:lnTo>
                <a:lnTo>
                  <a:pt x="59793" y="7631"/>
                </a:lnTo>
                <a:lnTo>
                  <a:pt x="97535" y="0"/>
                </a:lnTo>
                <a:lnTo>
                  <a:pt x="1530858" y="0"/>
                </a:lnTo>
                <a:lnTo>
                  <a:pt x="1568922" y="7631"/>
                </a:lnTo>
                <a:lnTo>
                  <a:pt x="1599914" y="28479"/>
                </a:lnTo>
                <a:lnTo>
                  <a:pt x="1620762" y="59471"/>
                </a:lnTo>
                <a:lnTo>
                  <a:pt x="1628394" y="97535"/>
                </a:lnTo>
                <a:lnTo>
                  <a:pt x="1628394" y="879348"/>
                </a:lnTo>
                <a:lnTo>
                  <a:pt x="1620762" y="917090"/>
                </a:lnTo>
                <a:lnTo>
                  <a:pt x="1568922" y="969144"/>
                </a:lnTo>
                <a:lnTo>
                  <a:pt x="1530858" y="976883"/>
                </a:lnTo>
                <a:lnTo>
                  <a:pt x="97536" y="976884"/>
                </a:lnTo>
                <a:lnTo>
                  <a:pt x="59793" y="969144"/>
                </a:lnTo>
                <a:lnTo>
                  <a:pt x="28765" y="948118"/>
                </a:lnTo>
                <a:lnTo>
                  <a:pt x="7739" y="917090"/>
                </a:lnTo>
                <a:lnTo>
                  <a:pt x="0" y="879348"/>
                </a:lnTo>
                <a:lnTo>
                  <a:pt x="0" y="97536"/>
                </a:lnTo>
                <a:close/>
              </a:path>
            </a:pathLst>
          </a:custGeom>
          <a:ln w="25400">
            <a:solidFill>
              <a:srgbClr val="FFFFFF"/>
            </a:solidFill>
          </a:ln>
        </p:spPr>
        <p:txBody>
          <a:bodyPr wrap="square" lIns="0" tIns="0" rIns="0" bIns="0" rtlCol="0"/>
          <a:lstStyle/>
          <a:p>
            <a:endParaRPr sz="1588"/>
          </a:p>
        </p:txBody>
      </p:sp>
      <p:sp>
        <p:nvSpPr>
          <p:cNvPr id="61" name="object 61"/>
          <p:cNvSpPr txBox="1"/>
          <p:nvPr/>
        </p:nvSpPr>
        <p:spPr>
          <a:xfrm>
            <a:off x="4477198" y="4057201"/>
            <a:ext cx="1201831" cy="255161"/>
          </a:xfrm>
          <a:prstGeom prst="rect">
            <a:avLst/>
          </a:prstGeom>
        </p:spPr>
        <p:txBody>
          <a:bodyPr vert="horz" wrap="square" lIns="0" tIns="24093" rIns="0" bIns="0" rtlCol="0">
            <a:spAutoFit/>
          </a:bodyPr>
          <a:lstStyle/>
          <a:p>
            <a:pPr marL="90212" marR="4483" indent="-79566">
              <a:lnSpc>
                <a:spcPts val="865"/>
              </a:lnSpc>
              <a:spcBef>
                <a:spcPts val="190"/>
              </a:spcBef>
            </a:pPr>
            <a:r>
              <a:rPr sz="794" b="1" spc="-4" dirty="0">
                <a:solidFill>
                  <a:srgbClr val="FFFFFF"/>
                </a:solidFill>
                <a:latin typeface="Calibri"/>
                <a:cs typeface="Calibri"/>
              </a:rPr>
              <a:t>Coloque gasas humedecidas  </a:t>
            </a:r>
            <a:r>
              <a:rPr sz="794" b="1" dirty="0">
                <a:solidFill>
                  <a:srgbClr val="FFFFFF"/>
                </a:solidFill>
                <a:latin typeface="Calibri"/>
                <a:cs typeface="Calibri"/>
              </a:rPr>
              <a:t>on</a:t>
            </a:r>
            <a:endParaRPr sz="794">
              <a:latin typeface="Calibri"/>
              <a:cs typeface="Calibri"/>
            </a:endParaRPr>
          </a:p>
        </p:txBody>
      </p:sp>
      <p:sp>
        <p:nvSpPr>
          <p:cNvPr id="62" name="object 62"/>
          <p:cNvSpPr txBox="1"/>
          <p:nvPr/>
        </p:nvSpPr>
        <p:spPr>
          <a:xfrm>
            <a:off x="4514180" y="4167465"/>
            <a:ext cx="1127312" cy="133528"/>
          </a:xfrm>
          <a:prstGeom prst="rect">
            <a:avLst/>
          </a:prstGeom>
        </p:spPr>
        <p:txBody>
          <a:bodyPr vert="horz" wrap="square" lIns="0" tIns="11206" rIns="0" bIns="0" rtlCol="0">
            <a:spAutoFit/>
          </a:bodyPr>
          <a:lstStyle/>
          <a:p>
            <a:pPr marL="11206">
              <a:spcBef>
                <a:spcPts val="88"/>
              </a:spcBef>
              <a:tabLst>
                <a:tab pos="183785" algn="l"/>
              </a:tabLst>
            </a:pPr>
            <a:r>
              <a:rPr sz="794" b="1" dirty="0">
                <a:solidFill>
                  <a:srgbClr val="FFFFFF"/>
                </a:solidFill>
                <a:latin typeface="Calibri"/>
                <a:cs typeface="Calibri"/>
              </a:rPr>
              <a:t>c	la solución</a:t>
            </a:r>
            <a:r>
              <a:rPr sz="794" b="1" spc="-84" dirty="0">
                <a:solidFill>
                  <a:srgbClr val="FFFFFF"/>
                </a:solidFill>
                <a:latin typeface="Calibri"/>
                <a:cs typeface="Calibri"/>
              </a:rPr>
              <a:t> </a:t>
            </a:r>
            <a:r>
              <a:rPr sz="794" b="1" dirty="0">
                <a:solidFill>
                  <a:srgbClr val="FFFFFF"/>
                </a:solidFill>
                <a:latin typeface="Calibri"/>
                <a:cs typeface="Calibri"/>
              </a:rPr>
              <a:t>antiséptica</a:t>
            </a:r>
            <a:endParaRPr sz="794">
              <a:latin typeface="Calibri"/>
              <a:cs typeface="Calibri"/>
            </a:endParaRPr>
          </a:p>
        </p:txBody>
      </p:sp>
      <p:sp>
        <p:nvSpPr>
          <p:cNvPr id="63" name="object 63"/>
          <p:cNvSpPr txBox="1"/>
          <p:nvPr/>
        </p:nvSpPr>
        <p:spPr>
          <a:xfrm>
            <a:off x="4886661" y="4278402"/>
            <a:ext cx="381559" cy="133528"/>
          </a:xfrm>
          <a:prstGeom prst="rect">
            <a:avLst/>
          </a:prstGeom>
        </p:spPr>
        <p:txBody>
          <a:bodyPr vert="horz" wrap="square" lIns="0" tIns="11206" rIns="0" bIns="0" rtlCol="0">
            <a:spAutoFit/>
          </a:bodyPr>
          <a:lstStyle/>
          <a:p>
            <a:pPr marL="11206">
              <a:spcBef>
                <a:spcPts val="88"/>
              </a:spcBef>
            </a:pPr>
            <a:r>
              <a:rPr sz="794" b="1" dirty="0">
                <a:solidFill>
                  <a:srgbClr val="FFFFFF"/>
                </a:solidFill>
                <a:latin typeface="Calibri"/>
                <a:cs typeface="Calibri"/>
              </a:rPr>
              <a:t>utilizada</a:t>
            </a:r>
            <a:endParaRPr sz="794">
              <a:latin typeface="Calibri"/>
              <a:cs typeface="Calibri"/>
            </a:endParaRPr>
          </a:p>
        </p:txBody>
      </p:sp>
      <p:sp>
        <p:nvSpPr>
          <p:cNvPr id="64" name="object 64"/>
          <p:cNvSpPr/>
          <p:nvPr/>
        </p:nvSpPr>
        <p:spPr>
          <a:xfrm>
            <a:off x="4585223" y="1877882"/>
            <a:ext cx="164166" cy="1068481"/>
          </a:xfrm>
          <a:custGeom>
            <a:avLst/>
            <a:gdLst/>
            <a:ahLst/>
            <a:cxnLst/>
            <a:rect l="l" t="t" r="r" b="b"/>
            <a:pathLst>
              <a:path w="186054" h="1210945">
                <a:moveTo>
                  <a:pt x="185928" y="1206245"/>
                </a:moveTo>
                <a:lnTo>
                  <a:pt x="146303" y="0"/>
                </a:lnTo>
                <a:lnTo>
                  <a:pt x="0" y="4571"/>
                </a:lnTo>
                <a:lnTo>
                  <a:pt x="39624" y="1210817"/>
                </a:lnTo>
                <a:lnTo>
                  <a:pt x="185928" y="1206245"/>
                </a:lnTo>
                <a:close/>
              </a:path>
            </a:pathLst>
          </a:custGeom>
          <a:solidFill>
            <a:srgbClr val="000000"/>
          </a:solidFill>
        </p:spPr>
        <p:txBody>
          <a:bodyPr wrap="square" lIns="0" tIns="0" rIns="0" bIns="0" rtlCol="0"/>
          <a:lstStyle/>
          <a:p>
            <a:endParaRPr sz="1588"/>
          </a:p>
        </p:txBody>
      </p:sp>
      <p:sp>
        <p:nvSpPr>
          <p:cNvPr id="65" name="object 65"/>
          <p:cNvSpPr/>
          <p:nvPr/>
        </p:nvSpPr>
        <p:spPr>
          <a:xfrm>
            <a:off x="4394274" y="2735804"/>
            <a:ext cx="1437154" cy="862293"/>
          </a:xfrm>
          <a:custGeom>
            <a:avLst/>
            <a:gdLst/>
            <a:ahLst/>
            <a:cxnLst/>
            <a:rect l="l" t="t" r="r" b="b"/>
            <a:pathLst>
              <a:path w="1628775" h="977264">
                <a:moveTo>
                  <a:pt x="1628394" y="879348"/>
                </a:moveTo>
                <a:lnTo>
                  <a:pt x="1628394" y="97535"/>
                </a:lnTo>
                <a:lnTo>
                  <a:pt x="1620762" y="59793"/>
                </a:lnTo>
                <a:lnTo>
                  <a:pt x="1599914" y="28765"/>
                </a:lnTo>
                <a:lnTo>
                  <a:pt x="1568922" y="7739"/>
                </a:lnTo>
                <a:lnTo>
                  <a:pt x="1530858" y="0"/>
                </a:lnTo>
                <a:lnTo>
                  <a:pt x="97535" y="0"/>
                </a:lnTo>
                <a:lnTo>
                  <a:pt x="59793" y="7739"/>
                </a:lnTo>
                <a:lnTo>
                  <a:pt x="28765" y="28765"/>
                </a:lnTo>
                <a:lnTo>
                  <a:pt x="7739" y="59793"/>
                </a:lnTo>
                <a:lnTo>
                  <a:pt x="0" y="97536"/>
                </a:lnTo>
                <a:lnTo>
                  <a:pt x="0" y="879348"/>
                </a:lnTo>
                <a:lnTo>
                  <a:pt x="7739" y="917412"/>
                </a:lnTo>
                <a:lnTo>
                  <a:pt x="28765" y="948404"/>
                </a:lnTo>
                <a:lnTo>
                  <a:pt x="59793" y="969252"/>
                </a:lnTo>
                <a:lnTo>
                  <a:pt x="97536" y="976884"/>
                </a:lnTo>
                <a:lnTo>
                  <a:pt x="1530858" y="976883"/>
                </a:lnTo>
                <a:lnTo>
                  <a:pt x="1568922" y="969252"/>
                </a:lnTo>
                <a:lnTo>
                  <a:pt x="1599914" y="948404"/>
                </a:lnTo>
                <a:lnTo>
                  <a:pt x="1620762" y="917412"/>
                </a:lnTo>
                <a:lnTo>
                  <a:pt x="1628394" y="879348"/>
                </a:lnTo>
                <a:close/>
              </a:path>
            </a:pathLst>
          </a:custGeom>
          <a:solidFill>
            <a:srgbClr val="558ED5"/>
          </a:solidFill>
        </p:spPr>
        <p:txBody>
          <a:bodyPr wrap="square" lIns="0" tIns="0" rIns="0" bIns="0" rtlCol="0"/>
          <a:lstStyle/>
          <a:p>
            <a:endParaRPr sz="1588"/>
          </a:p>
        </p:txBody>
      </p:sp>
      <p:sp>
        <p:nvSpPr>
          <p:cNvPr id="66" name="object 66"/>
          <p:cNvSpPr/>
          <p:nvPr/>
        </p:nvSpPr>
        <p:spPr>
          <a:xfrm>
            <a:off x="4394274" y="2735804"/>
            <a:ext cx="1437154" cy="862293"/>
          </a:xfrm>
          <a:custGeom>
            <a:avLst/>
            <a:gdLst/>
            <a:ahLst/>
            <a:cxnLst/>
            <a:rect l="l" t="t" r="r" b="b"/>
            <a:pathLst>
              <a:path w="1628775" h="977264">
                <a:moveTo>
                  <a:pt x="0" y="97536"/>
                </a:moveTo>
                <a:lnTo>
                  <a:pt x="7739" y="59793"/>
                </a:lnTo>
                <a:lnTo>
                  <a:pt x="59793" y="7739"/>
                </a:lnTo>
                <a:lnTo>
                  <a:pt x="97535" y="0"/>
                </a:lnTo>
                <a:lnTo>
                  <a:pt x="1530858" y="0"/>
                </a:lnTo>
                <a:lnTo>
                  <a:pt x="1568922" y="7739"/>
                </a:lnTo>
                <a:lnTo>
                  <a:pt x="1599914" y="28765"/>
                </a:lnTo>
                <a:lnTo>
                  <a:pt x="1620762" y="59793"/>
                </a:lnTo>
                <a:lnTo>
                  <a:pt x="1628394" y="97535"/>
                </a:lnTo>
                <a:lnTo>
                  <a:pt x="1628394" y="879348"/>
                </a:lnTo>
                <a:lnTo>
                  <a:pt x="1620762" y="917412"/>
                </a:lnTo>
                <a:lnTo>
                  <a:pt x="1568922" y="969252"/>
                </a:lnTo>
                <a:lnTo>
                  <a:pt x="1530858" y="976883"/>
                </a:lnTo>
                <a:lnTo>
                  <a:pt x="97536" y="976884"/>
                </a:lnTo>
                <a:lnTo>
                  <a:pt x="59793" y="969252"/>
                </a:lnTo>
                <a:lnTo>
                  <a:pt x="28765" y="948404"/>
                </a:lnTo>
                <a:lnTo>
                  <a:pt x="7739" y="917412"/>
                </a:lnTo>
                <a:lnTo>
                  <a:pt x="0" y="879348"/>
                </a:lnTo>
                <a:lnTo>
                  <a:pt x="0" y="97536"/>
                </a:lnTo>
                <a:close/>
              </a:path>
            </a:pathLst>
          </a:custGeom>
          <a:ln w="25400">
            <a:solidFill>
              <a:srgbClr val="FFFFFF"/>
            </a:solidFill>
          </a:ln>
        </p:spPr>
        <p:txBody>
          <a:bodyPr wrap="square" lIns="0" tIns="0" rIns="0" bIns="0" rtlCol="0"/>
          <a:lstStyle/>
          <a:p>
            <a:endParaRPr sz="1588"/>
          </a:p>
        </p:txBody>
      </p:sp>
      <p:sp>
        <p:nvSpPr>
          <p:cNvPr id="67" name="object 67"/>
          <p:cNvSpPr txBox="1"/>
          <p:nvPr/>
        </p:nvSpPr>
        <p:spPr>
          <a:xfrm>
            <a:off x="4471148" y="2972696"/>
            <a:ext cx="1280272" cy="355052"/>
          </a:xfrm>
          <a:prstGeom prst="rect">
            <a:avLst/>
          </a:prstGeom>
        </p:spPr>
        <p:txBody>
          <a:bodyPr vert="horz" wrap="square" lIns="0" tIns="21291" rIns="0" bIns="0" rtlCol="0">
            <a:spAutoFit/>
          </a:bodyPr>
          <a:lstStyle/>
          <a:p>
            <a:pPr marL="11206" marR="4483" algn="ctr">
              <a:lnSpc>
                <a:spcPct val="91400"/>
              </a:lnSpc>
              <a:spcBef>
                <a:spcPts val="168"/>
              </a:spcBef>
            </a:pPr>
            <a:r>
              <a:rPr sz="794" spc="-4" dirty="0">
                <a:latin typeface="Calibri"/>
                <a:cs typeface="Calibri"/>
              </a:rPr>
              <a:t>Seleccione la solución que </a:t>
            </a:r>
            <a:r>
              <a:rPr sz="794" dirty="0">
                <a:latin typeface="Calibri"/>
                <a:cs typeface="Calibri"/>
              </a:rPr>
              <a:t>va</a:t>
            </a:r>
            <a:r>
              <a:rPr sz="794" spc="-62" dirty="0">
                <a:latin typeface="Calibri"/>
                <a:cs typeface="Calibri"/>
              </a:rPr>
              <a:t> </a:t>
            </a:r>
            <a:r>
              <a:rPr sz="794" dirty="0">
                <a:latin typeface="Calibri"/>
                <a:cs typeface="Calibri"/>
              </a:rPr>
              <a:t>a  aplicar de acuerdo a </a:t>
            </a:r>
            <a:r>
              <a:rPr sz="794" spc="-4" dirty="0">
                <a:latin typeface="Calibri"/>
                <a:cs typeface="Calibri"/>
              </a:rPr>
              <a:t>la orden  </a:t>
            </a:r>
            <a:r>
              <a:rPr sz="794" dirty="0">
                <a:latin typeface="Calibri"/>
                <a:cs typeface="Calibri"/>
              </a:rPr>
              <a:t>médica.</a:t>
            </a:r>
            <a:endParaRPr sz="794">
              <a:latin typeface="Calibri"/>
              <a:cs typeface="Calibri"/>
            </a:endParaRPr>
          </a:p>
        </p:txBody>
      </p:sp>
      <p:sp>
        <p:nvSpPr>
          <p:cNvPr id="68" name="object 68"/>
          <p:cNvSpPr/>
          <p:nvPr/>
        </p:nvSpPr>
        <p:spPr>
          <a:xfrm>
            <a:off x="4653130" y="1811990"/>
            <a:ext cx="1905000" cy="129988"/>
          </a:xfrm>
          <a:custGeom>
            <a:avLst/>
            <a:gdLst/>
            <a:ahLst/>
            <a:cxnLst/>
            <a:rect l="l" t="t" r="r" b="b"/>
            <a:pathLst>
              <a:path w="2159000" h="147319">
                <a:moveTo>
                  <a:pt x="0" y="0"/>
                </a:moveTo>
                <a:lnTo>
                  <a:pt x="0" y="147066"/>
                </a:lnTo>
                <a:lnTo>
                  <a:pt x="2158746" y="147066"/>
                </a:lnTo>
                <a:lnTo>
                  <a:pt x="2158746" y="0"/>
                </a:lnTo>
                <a:lnTo>
                  <a:pt x="0" y="0"/>
                </a:lnTo>
                <a:close/>
              </a:path>
            </a:pathLst>
          </a:custGeom>
          <a:solidFill>
            <a:srgbClr val="000000"/>
          </a:solidFill>
        </p:spPr>
        <p:txBody>
          <a:bodyPr wrap="square" lIns="0" tIns="0" rIns="0" bIns="0" rtlCol="0"/>
          <a:lstStyle/>
          <a:p>
            <a:endParaRPr sz="1588"/>
          </a:p>
        </p:txBody>
      </p:sp>
      <p:sp>
        <p:nvSpPr>
          <p:cNvPr id="69" name="object 69"/>
          <p:cNvSpPr/>
          <p:nvPr/>
        </p:nvSpPr>
        <p:spPr>
          <a:xfrm>
            <a:off x="4359313" y="1665418"/>
            <a:ext cx="1437154" cy="862293"/>
          </a:xfrm>
          <a:custGeom>
            <a:avLst/>
            <a:gdLst/>
            <a:ahLst/>
            <a:cxnLst/>
            <a:rect l="l" t="t" r="r" b="b"/>
            <a:pathLst>
              <a:path w="1628775" h="977264">
                <a:moveTo>
                  <a:pt x="1628394" y="879348"/>
                </a:moveTo>
                <a:lnTo>
                  <a:pt x="1628394" y="98298"/>
                </a:lnTo>
                <a:lnTo>
                  <a:pt x="1620762" y="60114"/>
                </a:lnTo>
                <a:lnTo>
                  <a:pt x="1599914" y="28860"/>
                </a:lnTo>
                <a:lnTo>
                  <a:pt x="1568922" y="7750"/>
                </a:lnTo>
                <a:lnTo>
                  <a:pt x="1530858" y="0"/>
                </a:lnTo>
                <a:lnTo>
                  <a:pt x="97535" y="0"/>
                </a:lnTo>
                <a:lnTo>
                  <a:pt x="59793" y="7750"/>
                </a:lnTo>
                <a:lnTo>
                  <a:pt x="28765" y="28860"/>
                </a:lnTo>
                <a:lnTo>
                  <a:pt x="7739" y="60114"/>
                </a:lnTo>
                <a:lnTo>
                  <a:pt x="0" y="98298"/>
                </a:lnTo>
                <a:lnTo>
                  <a:pt x="0" y="879348"/>
                </a:lnTo>
                <a:lnTo>
                  <a:pt x="7739" y="917412"/>
                </a:lnTo>
                <a:lnTo>
                  <a:pt x="28765" y="948404"/>
                </a:lnTo>
                <a:lnTo>
                  <a:pt x="59793" y="969252"/>
                </a:lnTo>
                <a:lnTo>
                  <a:pt x="97536" y="976884"/>
                </a:lnTo>
                <a:lnTo>
                  <a:pt x="1530858" y="976884"/>
                </a:lnTo>
                <a:lnTo>
                  <a:pt x="1568922" y="969252"/>
                </a:lnTo>
                <a:lnTo>
                  <a:pt x="1599914" y="948404"/>
                </a:lnTo>
                <a:lnTo>
                  <a:pt x="1620762" y="917412"/>
                </a:lnTo>
                <a:lnTo>
                  <a:pt x="1628394" y="879348"/>
                </a:lnTo>
                <a:close/>
              </a:path>
            </a:pathLst>
          </a:custGeom>
          <a:solidFill>
            <a:srgbClr val="2DDFA4"/>
          </a:solidFill>
        </p:spPr>
        <p:txBody>
          <a:bodyPr wrap="square" lIns="0" tIns="0" rIns="0" bIns="0" rtlCol="0"/>
          <a:lstStyle/>
          <a:p>
            <a:endParaRPr sz="1588"/>
          </a:p>
        </p:txBody>
      </p:sp>
      <p:sp>
        <p:nvSpPr>
          <p:cNvPr id="70" name="object 70"/>
          <p:cNvSpPr/>
          <p:nvPr/>
        </p:nvSpPr>
        <p:spPr>
          <a:xfrm>
            <a:off x="4359313" y="1665418"/>
            <a:ext cx="1437154" cy="862293"/>
          </a:xfrm>
          <a:custGeom>
            <a:avLst/>
            <a:gdLst/>
            <a:ahLst/>
            <a:cxnLst/>
            <a:rect l="l" t="t" r="r" b="b"/>
            <a:pathLst>
              <a:path w="1628775" h="977264">
                <a:moveTo>
                  <a:pt x="0" y="98298"/>
                </a:moveTo>
                <a:lnTo>
                  <a:pt x="7739" y="60114"/>
                </a:lnTo>
                <a:lnTo>
                  <a:pt x="59793" y="7750"/>
                </a:lnTo>
                <a:lnTo>
                  <a:pt x="97535" y="0"/>
                </a:lnTo>
                <a:lnTo>
                  <a:pt x="1530858" y="0"/>
                </a:lnTo>
                <a:lnTo>
                  <a:pt x="1568922" y="7750"/>
                </a:lnTo>
                <a:lnTo>
                  <a:pt x="1599914" y="28860"/>
                </a:lnTo>
                <a:lnTo>
                  <a:pt x="1620762" y="60114"/>
                </a:lnTo>
                <a:lnTo>
                  <a:pt x="1628394" y="98298"/>
                </a:lnTo>
                <a:lnTo>
                  <a:pt x="1628394" y="879348"/>
                </a:lnTo>
                <a:lnTo>
                  <a:pt x="1620762" y="917412"/>
                </a:lnTo>
                <a:lnTo>
                  <a:pt x="1568922" y="969252"/>
                </a:lnTo>
                <a:lnTo>
                  <a:pt x="1530858" y="976884"/>
                </a:lnTo>
                <a:lnTo>
                  <a:pt x="97536" y="976884"/>
                </a:lnTo>
                <a:lnTo>
                  <a:pt x="59793" y="969252"/>
                </a:lnTo>
                <a:lnTo>
                  <a:pt x="28765" y="948404"/>
                </a:lnTo>
                <a:lnTo>
                  <a:pt x="7739" y="917412"/>
                </a:lnTo>
                <a:lnTo>
                  <a:pt x="0" y="879348"/>
                </a:lnTo>
                <a:lnTo>
                  <a:pt x="0" y="98298"/>
                </a:lnTo>
                <a:close/>
              </a:path>
            </a:pathLst>
          </a:custGeom>
          <a:ln w="25400">
            <a:solidFill>
              <a:srgbClr val="FFFFFF"/>
            </a:solidFill>
          </a:ln>
        </p:spPr>
        <p:txBody>
          <a:bodyPr wrap="square" lIns="0" tIns="0" rIns="0" bIns="0" rtlCol="0"/>
          <a:lstStyle/>
          <a:p>
            <a:endParaRPr sz="1588"/>
          </a:p>
        </p:txBody>
      </p:sp>
      <p:sp>
        <p:nvSpPr>
          <p:cNvPr id="71" name="object 71"/>
          <p:cNvSpPr txBox="1"/>
          <p:nvPr/>
        </p:nvSpPr>
        <p:spPr>
          <a:xfrm>
            <a:off x="4446270" y="1902311"/>
            <a:ext cx="1261222" cy="355052"/>
          </a:xfrm>
          <a:prstGeom prst="rect">
            <a:avLst/>
          </a:prstGeom>
        </p:spPr>
        <p:txBody>
          <a:bodyPr vert="horz" wrap="square" lIns="0" tIns="21291" rIns="0" bIns="0" rtlCol="0">
            <a:spAutoFit/>
          </a:bodyPr>
          <a:lstStyle/>
          <a:p>
            <a:pPr marL="11206" marR="4483" algn="ctr">
              <a:lnSpc>
                <a:spcPct val="91400"/>
              </a:lnSpc>
              <a:spcBef>
                <a:spcPts val="168"/>
              </a:spcBef>
            </a:pPr>
            <a:r>
              <a:rPr sz="794" spc="-4" dirty="0">
                <a:solidFill>
                  <a:srgbClr val="FFFFFF"/>
                </a:solidFill>
                <a:latin typeface="Calibri"/>
                <a:cs typeface="Calibri"/>
              </a:rPr>
              <a:t>Seleccione </a:t>
            </a:r>
            <a:r>
              <a:rPr sz="794" dirty="0">
                <a:solidFill>
                  <a:srgbClr val="FFFFFF"/>
                </a:solidFill>
                <a:latin typeface="Calibri"/>
                <a:cs typeface="Calibri"/>
              </a:rPr>
              <a:t>el </a:t>
            </a:r>
            <a:r>
              <a:rPr sz="794" spc="-4" dirty="0">
                <a:solidFill>
                  <a:srgbClr val="FFFFFF"/>
                </a:solidFill>
                <a:latin typeface="Calibri"/>
                <a:cs typeface="Calibri"/>
              </a:rPr>
              <a:t>catéter </a:t>
            </a:r>
            <a:r>
              <a:rPr sz="794" dirty="0">
                <a:solidFill>
                  <a:srgbClr val="FFFFFF"/>
                </a:solidFill>
                <a:latin typeface="Calibri"/>
                <a:cs typeface="Calibri"/>
              </a:rPr>
              <a:t>a</a:t>
            </a:r>
            <a:r>
              <a:rPr sz="794" spc="-13" dirty="0">
                <a:solidFill>
                  <a:srgbClr val="FFFFFF"/>
                </a:solidFill>
                <a:latin typeface="Calibri"/>
                <a:cs typeface="Calibri"/>
              </a:rPr>
              <a:t> </a:t>
            </a:r>
            <a:r>
              <a:rPr sz="794" spc="-4" dirty="0">
                <a:solidFill>
                  <a:srgbClr val="FFFFFF"/>
                </a:solidFill>
                <a:latin typeface="Calibri"/>
                <a:cs typeface="Calibri"/>
              </a:rPr>
              <a:t>colocar  de </a:t>
            </a:r>
            <a:r>
              <a:rPr sz="794" dirty="0">
                <a:solidFill>
                  <a:srgbClr val="FFFFFF"/>
                </a:solidFill>
                <a:latin typeface="Calibri"/>
                <a:cs typeface="Calibri"/>
              </a:rPr>
              <a:t>acuerdo a </a:t>
            </a:r>
            <a:r>
              <a:rPr sz="794" spc="-4" dirty="0">
                <a:solidFill>
                  <a:srgbClr val="FFFFFF"/>
                </a:solidFill>
                <a:latin typeface="Calibri"/>
                <a:cs typeface="Calibri"/>
              </a:rPr>
              <a:t>la </a:t>
            </a:r>
            <a:r>
              <a:rPr sz="794" dirty="0">
                <a:solidFill>
                  <a:srgbClr val="FFFFFF"/>
                </a:solidFill>
                <a:latin typeface="Calibri"/>
                <a:cs typeface="Calibri"/>
              </a:rPr>
              <a:t>edad y  condición del</a:t>
            </a:r>
            <a:r>
              <a:rPr sz="794" spc="-18" dirty="0">
                <a:solidFill>
                  <a:srgbClr val="FFFFFF"/>
                </a:solidFill>
                <a:latin typeface="Calibri"/>
                <a:cs typeface="Calibri"/>
              </a:rPr>
              <a:t> </a:t>
            </a:r>
            <a:r>
              <a:rPr sz="794" spc="-4" dirty="0">
                <a:solidFill>
                  <a:srgbClr val="FFFFFF"/>
                </a:solidFill>
                <a:latin typeface="Calibri"/>
                <a:cs typeface="Calibri"/>
              </a:rPr>
              <a:t>paciente.</a:t>
            </a:r>
            <a:endParaRPr sz="794">
              <a:latin typeface="Calibri"/>
              <a:cs typeface="Calibri"/>
            </a:endParaRPr>
          </a:p>
        </p:txBody>
      </p:sp>
      <p:sp>
        <p:nvSpPr>
          <p:cNvPr id="72" name="object 72"/>
          <p:cNvSpPr/>
          <p:nvPr/>
        </p:nvSpPr>
        <p:spPr>
          <a:xfrm>
            <a:off x="6496050" y="1879898"/>
            <a:ext cx="129428" cy="1071843"/>
          </a:xfrm>
          <a:custGeom>
            <a:avLst/>
            <a:gdLst/>
            <a:ahLst/>
            <a:cxnLst/>
            <a:rect l="l" t="t" r="r" b="b"/>
            <a:pathLst>
              <a:path w="146685" h="1214754">
                <a:moveTo>
                  <a:pt x="0" y="0"/>
                </a:moveTo>
                <a:lnTo>
                  <a:pt x="0" y="1214627"/>
                </a:lnTo>
                <a:lnTo>
                  <a:pt x="146303" y="1214627"/>
                </a:lnTo>
                <a:lnTo>
                  <a:pt x="146303" y="0"/>
                </a:lnTo>
                <a:lnTo>
                  <a:pt x="0" y="0"/>
                </a:lnTo>
                <a:close/>
              </a:path>
            </a:pathLst>
          </a:custGeom>
          <a:solidFill>
            <a:srgbClr val="000000"/>
          </a:solidFill>
        </p:spPr>
        <p:txBody>
          <a:bodyPr wrap="square" lIns="0" tIns="0" rIns="0" bIns="0" rtlCol="0"/>
          <a:lstStyle/>
          <a:p>
            <a:endParaRPr sz="1588"/>
          </a:p>
        </p:txBody>
      </p:sp>
      <p:sp>
        <p:nvSpPr>
          <p:cNvPr id="73" name="object 73"/>
          <p:cNvSpPr/>
          <p:nvPr/>
        </p:nvSpPr>
        <p:spPr>
          <a:xfrm>
            <a:off x="6270140" y="1665418"/>
            <a:ext cx="1437154" cy="862293"/>
          </a:xfrm>
          <a:custGeom>
            <a:avLst/>
            <a:gdLst/>
            <a:ahLst/>
            <a:cxnLst/>
            <a:rect l="l" t="t" r="r" b="b"/>
            <a:pathLst>
              <a:path w="1628775" h="977264">
                <a:moveTo>
                  <a:pt x="1628394" y="879348"/>
                </a:moveTo>
                <a:lnTo>
                  <a:pt x="1628394" y="98298"/>
                </a:lnTo>
                <a:lnTo>
                  <a:pt x="1620762" y="60114"/>
                </a:lnTo>
                <a:lnTo>
                  <a:pt x="1599914" y="28860"/>
                </a:lnTo>
                <a:lnTo>
                  <a:pt x="1568922" y="7750"/>
                </a:lnTo>
                <a:lnTo>
                  <a:pt x="1530858" y="0"/>
                </a:lnTo>
                <a:lnTo>
                  <a:pt x="98297" y="0"/>
                </a:lnTo>
                <a:lnTo>
                  <a:pt x="60114" y="7750"/>
                </a:lnTo>
                <a:lnTo>
                  <a:pt x="28860" y="28860"/>
                </a:lnTo>
                <a:lnTo>
                  <a:pt x="7750" y="60114"/>
                </a:lnTo>
                <a:lnTo>
                  <a:pt x="0" y="98298"/>
                </a:lnTo>
                <a:lnTo>
                  <a:pt x="0" y="879348"/>
                </a:lnTo>
                <a:lnTo>
                  <a:pt x="7750" y="917412"/>
                </a:lnTo>
                <a:lnTo>
                  <a:pt x="28860" y="948404"/>
                </a:lnTo>
                <a:lnTo>
                  <a:pt x="60114" y="969252"/>
                </a:lnTo>
                <a:lnTo>
                  <a:pt x="98298" y="976884"/>
                </a:lnTo>
                <a:lnTo>
                  <a:pt x="1530858" y="976884"/>
                </a:lnTo>
                <a:lnTo>
                  <a:pt x="1568922" y="969252"/>
                </a:lnTo>
                <a:lnTo>
                  <a:pt x="1599914" y="948404"/>
                </a:lnTo>
                <a:lnTo>
                  <a:pt x="1620762" y="917412"/>
                </a:lnTo>
                <a:lnTo>
                  <a:pt x="1628394" y="879348"/>
                </a:lnTo>
                <a:close/>
              </a:path>
            </a:pathLst>
          </a:custGeom>
          <a:solidFill>
            <a:srgbClr val="E6B9B8"/>
          </a:solidFill>
        </p:spPr>
        <p:txBody>
          <a:bodyPr wrap="square" lIns="0" tIns="0" rIns="0" bIns="0" rtlCol="0"/>
          <a:lstStyle/>
          <a:p>
            <a:endParaRPr sz="1588"/>
          </a:p>
        </p:txBody>
      </p:sp>
      <p:sp>
        <p:nvSpPr>
          <p:cNvPr id="74" name="object 74"/>
          <p:cNvSpPr/>
          <p:nvPr/>
        </p:nvSpPr>
        <p:spPr>
          <a:xfrm>
            <a:off x="6270140" y="1665418"/>
            <a:ext cx="1437154" cy="862293"/>
          </a:xfrm>
          <a:custGeom>
            <a:avLst/>
            <a:gdLst/>
            <a:ahLst/>
            <a:cxnLst/>
            <a:rect l="l" t="t" r="r" b="b"/>
            <a:pathLst>
              <a:path w="1628775" h="977264">
                <a:moveTo>
                  <a:pt x="0" y="98298"/>
                </a:moveTo>
                <a:lnTo>
                  <a:pt x="7750" y="60114"/>
                </a:lnTo>
                <a:lnTo>
                  <a:pt x="60114" y="7750"/>
                </a:lnTo>
                <a:lnTo>
                  <a:pt x="98297" y="0"/>
                </a:lnTo>
                <a:lnTo>
                  <a:pt x="1530858" y="0"/>
                </a:lnTo>
                <a:lnTo>
                  <a:pt x="1568922" y="7750"/>
                </a:lnTo>
                <a:lnTo>
                  <a:pt x="1599914" y="28860"/>
                </a:lnTo>
                <a:lnTo>
                  <a:pt x="1620762" y="60114"/>
                </a:lnTo>
                <a:lnTo>
                  <a:pt x="1628394" y="98298"/>
                </a:lnTo>
                <a:lnTo>
                  <a:pt x="1628394" y="879348"/>
                </a:lnTo>
                <a:lnTo>
                  <a:pt x="1620762" y="917412"/>
                </a:lnTo>
                <a:lnTo>
                  <a:pt x="1568922" y="969252"/>
                </a:lnTo>
                <a:lnTo>
                  <a:pt x="1530858" y="976884"/>
                </a:lnTo>
                <a:lnTo>
                  <a:pt x="98298" y="976884"/>
                </a:lnTo>
                <a:lnTo>
                  <a:pt x="60114" y="969252"/>
                </a:lnTo>
                <a:lnTo>
                  <a:pt x="28860" y="948404"/>
                </a:lnTo>
                <a:lnTo>
                  <a:pt x="7750" y="917412"/>
                </a:lnTo>
                <a:lnTo>
                  <a:pt x="0" y="879348"/>
                </a:lnTo>
                <a:lnTo>
                  <a:pt x="0" y="98298"/>
                </a:lnTo>
                <a:close/>
              </a:path>
            </a:pathLst>
          </a:custGeom>
          <a:ln w="25400">
            <a:solidFill>
              <a:srgbClr val="FFFFFF"/>
            </a:solidFill>
          </a:ln>
        </p:spPr>
        <p:txBody>
          <a:bodyPr wrap="square" lIns="0" tIns="0" rIns="0" bIns="0" rtlCol="0"/>
          <a:lstStyle/>
          <a:p>
            <a:endParaRPr sz="1588"/>
          </a:p>
        </p:txBody>
      </p:sp>
      <p:sp>
        <p:nvSpPr>
          <p:cNvPr id="75" name="object 75"/>
          <p:cNvSpPr txBox="1"/>
          <p:nvPr/>
        </p:nvSpPr>
        <p:spPr>
          <a:xfrm>
            <a:off x="6374577" y="1714724"/>
            <a:ext cx="1225924"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Tome </a:t>
            </a:r>
            <a:r>
              <a:rPr sz="794" dirty="0">
                <a:solidFill>
                  <a:srgbClr val="FFFFFF"/>
                </a:solidFill>
                <a:latin typeface="Calibri"/>
                <a:cs typeface="Calibri"/>
              </a:rPr>
              <a:t>el </a:t>
            </a:r>
            <a:r>
              <a:rPr sz="794" spc="-4" dirty="0">
                <a:solidFill>
                  <a:srgbClr val="FFFFFF"/>
                </a:solidFill>
                <a:latin typeface="Calibri"/>
                <a:cs typeface="Calibri"/>
              </a:rPr>
              <a:t>equipo de</a:t>
            </a:r>
            <a:r>
              <a:rPr sz="794" spc="-57" dirty="0">
                <a:solidFill>
                  <a:srgbClr val="FFFFFF"/>
                </a:solidFill>
                <a:latin typeface="Calibri"/>
                <a:cs typeface="Calibri"/>
              </a:rPr>
              <a:t> </a:t>
            </a:r>
            <a:r>
              <a:rPr sz="794" spc="-4" dirty="0">
                <a:solidFill>
                  <a:srgbClr val="FFFFFF"/>
                </a:solidFill>
                <a:latin typeface="Calibri"/>
                <a:cs typeface="Calibri"/>
              </a:rPr>
              <a:t>venoclisis,</a:t>
            </a:r>
            <a:endParaRPr sz="794">
              <a:latin typeface="Calibri"/>
              <a:cs typeface="Calibri"/>
            </a:endParaRPr>
          </a:p>
        </p:txBody>
      </p:sp>
      <p:sp>
        <p:nvSpPr>
          <p:cNvPr id="76" name="object 76"/>
          <p:cNvSpPr txBox="1"/>
          <p:nvPr/>
        </p:nvSpPr>
        <p:spPr>
          <a:xfrm>
            <a:off x="6365834" y="1824986"/>
            <a:ext cx="1244974" cy="626053"/>
          </a:xfrm>
          <a:prstGeom prst="rect">
            <a:avLst/>
          </a:prstGeom>
        </p:spPr>
        <p:txBody>
          <a:bodyPr vert="horz" wrap="square" lIns="0" tIns="22971" rIns="0" bIns="0" rtlCol="0">
            <a:spAutoFit/>
          </a:bodyPr>
          <a:lstStyle/>
          <a:p>
            <a:pPr marL="87411" marR="81247" algn="ctr">
              <a:lnSpc>
                <a:spcPts val="874"/>
              </a:lnSpc>
              <a:spcBef>
                <a:spcPts val="180"/>
              </a:spcBef>
            </a:pPr>
            <a:r>
              <a:rPr sz="794" dirty="0">
                <a:solidFill>
                  <a:srgbClr val="FFFFFF"/>
                </a:solidFill>
                <a:latin typeface="Calibri"/>
                <a:cs typeface="Calibri"/>
              </a:rPr>
              <a:t>abra el equipo </a:t>
            </a:r>
            <a:r>
              <a:rPr sz="794" spc="-4" dirty="0">
                <a:solidFill>
                  <a:srgbClr val="FFFFFF"/>
                </a:solidFill>
                <a:latin typeface="Calibri"/>
                <a:cs typeface="Calibri"/>
              </a:rPr>
              <a:t>por la</a:t>
            </a:r>
            <a:r>
              <a:rPr sz="794" spc="-71" dirty="0">
                <a:solidFill>
                  <a:srgbClr val="FFFFFF"/>
                </a:solidFill>
                <a:latin typeface="Calibri"/>
                <a:cs typeface="Calibri"/>
              </a:rPr>
              <a:t> </a:t>
            </a:r>
            <a:r>
              <a:rPr sz="794" spc="-4" dirty="0">
                <a:solidFill>
                  <a:srgbClr val="FFFFFF"/>
                </a:solidFill>
                <a:latin typeface="Calibri"/>
                <a:cs typeface="Calibri"/>
              </a:rPr>
              <a:t>línea  </a:t>
            </a:r>
            <a:r>
              <a:rPr sz="794" dirty="0">
                <a:solidFill>
                  <a:srgbClr val="FFFFFF"/>
                </a:solidFill>
                <a:latin typeface="Calibri"/>
                <a:cs typeface="Calibri"/>
              </a:rPr>
              <a:t>perforada.</a:t>
            </a:r>
            <a:endParaRPr sz="794">
              <a:latin typeface="Calibri"/>
              <a:cs typeface="Calibri"/>
            </a:endParaRPr>
          </a:p>
          <a:p>
            <a:pPr marL="10646" marR="4483" algn="ctr">
              <a:lnSpc>
                <a:spcPct val="91400"/>
              </a:lnSpc>
              <a:spcBef>
                <a:spcPts val="326"/>
              </a:spcBef>
            </a:pPr>
            <a:r>
              <a:rPr sz="794" spc="-4" dirty="0">
                <a:solidFill>
                  <a:srgbClr val="FFFFFF"/>
                </a:solidFill>
                <a:latin typeface="Calibri"/>
                <a:cs typeface="Calibri"/>
              </a:rPr>
              <a:t>Saque </a:t>
            </a:r>
            <a:r>
              <a:rPr sz="794" dirty="0">
                <a:solidFill>
                  <a:srgbClr val="FFFFFF"/>
                </a:solidFill>
                <a:latin typeface="Calibri"/>
                <a:cs typeface="Calibri"/>
              </a:rPr>
              <a:t>el equipo </a:t>
            </a:r>
            <a:r>
              <a:rPr sz="794" spc="-4" dirty="0">
                <a:solidFill>
                  <a:srgbClr val="FFFFFF"/>
                </a:solidFill>
                <a:latin typeface="Calibri"/>
                <a:cs typeface="Calibri"/>
              </a:rPr>
              <a:t>de</a:t>
            </a:r>
            <a:r>
              <a:rPr sz="794" spc="-97" dirty="0">
                <a:solidFill>
                  <a:srgbClr val="FFFFFF"/>
                </a:solidFill>
                <a:latin typeface="Calibri"/>
                <a:cs typeface="Calibri"/>
              </a:rPr>
              <a:t> </a:t>
            </a:r>
            <a:r>
              <a:rPr sz="794" dirty="0">
                <a:solidFill>
                  <a:srgbClr val="FFFFFF"/>
                </a:solidFill>
                <a:latin typeface="Calibri"/>
                <a:cs typeface="Calibri"/>
              </a:rPr>
              <a:t>venoclisis,  </a:t>
            </a:r>
            <a:r>
              <a:rPr sz="794" spc="-4" dirty="0">
                <a:solidFill>
                  <a:srgbClr val="FFFFFF"/>
                </a:solidFill>
                <a:latin typeface="Calibri"/>
                <a:cs typeface="Calibri"/>
              </a:rPr>
              <a:t>cierre la llave de goteo del  </a:t>
            </a:r>
            <a:r>
              <a:rPr sz="794" dirty="0">
                <a:solidFill>
                  <a:srgbClr val="FFFFFF"/>
                </a:solidFill>
                <a:latin typeface="Calibri"/>
                <a:cs typeface="Calibri"/>
              </a:rPr>
              <a:t>equipo.</a:t>
            </a:r>
            <a:endParaRPr sz="794">
              <a:latin typeface="Calibri"/>
              <a:cs typeface="Calibri"/>
            </a:endParaRPr>
          </a:p>
        </p:txBody>
      </p:sp>
      <p:sp>
        <p:nvSpPr>
          <p:cNvPr id="77" name="object 77"/>
          <p:cNvSpPr/>
          <p:nvPr/>
        </p:nvSpPr>
        <p:spPr>
          <a:xfrm>
            <a:off x="6496050" y="2957681"/>
            <a:ext cx="129428" cy="1071282"/>
          </a:xfrm>
          <a:custGeom>
            <a:avLst/>
            <a:gdLst/>
            <a:ahLst/>
            <a:cxnLst/>
            <a:rect l="l" t="t" r="r" b="b"/>
            <a:pathLst>
              <a:path w="146685" h="1214120">
                <a:moveTo>
                  <a:pt x="0" y="0"/>
                </a:moveTo>
                <a:lnTo>
                  <a:pt x="0" y="1213865"/>
                </a:lnTo>
                <a:lnTo>
                  <a:pt x="146303" y="1213865"/>
                </a:lnTo>
                <a:lnTo>
                  <a:pt x="146303" y="0"/>
                </a:lnTo>
                <a:lnTo>
                  <a:pt x="0" y="0"/>
                </a:lnTo>
                <a:close/>
              </a:path>
            </a:pathLst>
          </a:custGeom>
          <a:solidFill>
            <a:srgbClr val="000000"/>
          </a:solidFill>
        </p:spPr>
        <p:txBody>
          <a:bodyPr wrap="square" lIns="0" tIns="0" rIns="0" bIns="0" rtlCol="0"/>
          <a:lstStyle/>
          <a:p>
            <a:endParaRPr sz="1588"/>
          </a:p>
        </p:txBody>
      </p:sp>
      <p:sp>
        <p:nvSpPr>
          <p:cNvPr id="78" name="object 78"/>
          <p:cNvSpPr/>
          <p:nvPr/>
        </p:nvSpPr>
        <p:spPr>
          <a:xfrm>
            <a:off x="6270140" y="2743200"/>
            <a:ext cx="1437154" cy="862293"/>
          </a:xfrm>
          <a:custGeom>
            <a:avLst/>
            <a:gdLst/>
            <a:ahLst/>
            <a:cxnLst/>
            <a:rect l="l" t="t" r="r" b="b"/>
            <a:pathLst>
              <a:path w="1628775" h="977264">
                <a:moveTo>
                  <a:pt x="1628394" y="879348"/>
                </a:moveTo>
                <a:lnTo>
                  <a:pt x="1628394" y="97535"/>
                </a:lnTo>
                <a:lnTo>
                  <a:pt x="1620762" y="59471"/>
                </a:lnTo>
                <a:lnTo>
                  <a:pt x="1599914" y="28479"/>
                </a:lnTo>
                <a:lnTo>
                  <a:pt x="1568922" y="7631"/>
                </a:lnTo>
                <a:lnTo>
                  <a:pt x="1530858" y="0"/>
                </a:lnTo>
                <a:lnTo>
                  <a:pt x="98297" y="0"/>
                </a:lnTo>
                <a:lnTo>
                  <a:pt x="60114" y="7631"/>
                </a:lnTo>
                <a:lnTo>
                  <a:pt x="28860" y="28479"/>
                </a:lnTo>
                <a:lnTo>
                  <a:pt x="7750" y="59471"/>
                </a:lnTo>
                <a:lnTo>
                  <a:pt x="0" y="97536"/>
                </a:lnTo>
                <a:lnTo>
                  <a:pt x="0" y="879348"/>
                </a:lnTo>
                <a:lnTo>
                  <a:pt x="7750" y="917412"/>
                </a:lnTo>
                <a:lnTo>
                  <a:pt x="28860" y="948404"/>
                </a:lnTo>
                <a:lnTo>
                  <a:pt x="60114" y="969252"/>
                </a:lnTo>
                <a:lnTo>
                  <a:pt x="98298" y="976884"/>
                </a:lnTo>
                <a:lnTo>
                  <a:pt x="1530858" y="976883"/>
                </a:lnTo>
                <a:lnTo>
                  <a:pt x="1568922" y="969252"/>
                </a:lnTo>
                <a:lnTo>
                  <a:pt x="1599914" y="948404"/>
                </a:lnTo>
                <a:lnTo>
                  <a:pt x="1620762" y="917412"/>
                </a:lnTo>
                <a:lnTo>
                  <a:pt x="1628394" y="879348"/>
                </a:lnTo>
                <a:close/>
              </a:path>
            </a:pathLst>
          </a:custGeom>
          <a:solidFill>
            <a:srgbClr val="77933C"/>
          </a:solidFill>
        </p:spPr>
        <p:txBody>
          <a:bodyPr wrap="square" lIns="0" tIns="0" rIns="0" bIns="0" rtlCol="0"/>
          <a:lstStyle/>
          <a:p>
            <a:endParaRPr sz="1588"/>
          </a:p>
        </p:txBody>
      </p:sp>
      <p:sp>
        <p:nvSpPr>
          <p:cNvPr id="79" name="object 79"/>
          <p:cNvSpPr/>
          <p:nvPr/>
        </p:nvSpPr>
        <p:spPr>
          <a:xfrm>
            <a:off x="6270140" y="2743200"/>
            <a:ext cx="1437154" cy="862293"/>
          </a:xfrm>
          <a:custGeom>
            <a:avLst/>
            <a:gdLst/>
            <a:ahLst/>
            <a:cxnLst/>
            <a:rect l="l" t="t" r="r" b="b"/>
            <a:pathLst>
              <a:path w="1628775" h="977264">
                <a:moveTo>
                  <a:pt x="0" y="97536"/>
                </a:moveTo>
                <a:lnTo>
                  <a:pt x="7750" y="59471"/>
                </a:lnTo>
                <a:lnTo>
                  <a:pt x="60114" y="7631"/>
                </a:lnTo>
                <a:lnTo>
                  <a:pt x="98297" y="0"/>
                </a:lnTo>
                <a:lnTo>
                  <a:pt x="1530858" y="0"/>
                </a:lnTo>
                <a:lnTo>
                  <a:pt x="1568922" y="7631"/>
                </a:lnTo>
                <a:lnTo>
                  <a:pt x="1599914" y="28479"/>
                </a:lnTo>
                <a:lnTo>
                  <a:pt x="1620762" y="59471"/>
                </a:lnTo>
                <a:lnTo>
                  <a:pt x="1628394" y="97535"/>
                </a:lnTo>
                <a:lnTo>
                  <a:pt x="1628394" y="879348"/>
                </a:lnTo>
                <a:lnTo>
                  <a:pt x="1620762" y="917412"/>
                </a:lnTo>
                <a:lnTo>
                  <a:pt x="1568922" y="969252"/>
                </a:lnTo>
                <a:lnTo>
                  <a:pt x="1530858" y="976883"/>
                </a:lnTo>
                <a:lnTo>
                  <a:pt x="98298" y="976884"/>
                </a:lnTo>
                <a:lnTo>
                  <a:pt x="60114" y="969252"/>
                </a:lnTo>
                <a:lnTo>
                  <a:pt x="28860" y="948404"/>
                </a:lnTo>
                <a:lnTo>
                  <a:pt x="7750" y="917412"/>
                </a:lnTo>
                <a:lnTo>
                  <a:pt x="0" y="879348"/>
                </a:lnTo>
                <a:lnTo>
                  <a:pt x="0" y="97536"/>
                </a:lnTo>
                <a:close/>
              </a:path>
            </a:pathLst>
          </a:custGeom>
          <a:ln w="25400">
            <a:solidFill>
              <a:srgbClr val="FFFFFF"/>
            </a:solidFill>
          </a:ln>
        </p:spPr>
        <p:txBody>
          <a:bodyPr wrap="square" lIns="0" tIns="0" rIns="0" bIns="0" rtlCol="0"/>
          <a:lstStyle/>
          <a:p>
            <a:endParaRPr sz="1588"/>
          </a:p>
        </p:txBody>
      </p:sp>
      <p:sp>
        <p:nvSpPr>
          <p:cNvPr id="80" name="object 80"/>
          <p:cNvSpPr txBox="1"/>
          <p:nvPr/>
        </p:nvSpPr>
        <p:spPr>
          <a:xfrm>
            <a:off x="6377940" y="2924287"/>
            <a:ext cx="1220881" cy="133528"/>
          </a:xfrm>
          <a:prstGeom prst="rect">
            <a:avLst/>
          </a:prstGeom>
        </p:spPr>
        <p:txBody>
          <a:bodyPr vert="horz" wrap="square" lIns="0" tIns="11206" rIns="0" bIns="0" rtlCol="0">
            <a:spAutoFit/>
          </a:bodyPr>
          <a:lstStyle/>
          <a:p>
            <a:pPr marL="11206">
              <a:spcBef>
                <a:spcPts val="88"/>
              </a:spcBef>
            </a:pPr>
            <a:r>
              <a:rPr sz="794" dirty="0">
                <a:solidFill>
                  <a:srgbClr val="FFFFFF"/>
                </a:solidFill>
                <a:latin typeface="Calibri"/>
                <a:cs typeface="Calibri"/>
              </a:rPr>
              <a:t>Remueva </a:t>
            </a:r>
            <a:r>
              <a:rPr sz="794" spc="-4" dirty="0">
                <a:solidFill>
                  <a:srgbClr val="FFFFFF"/>
                </a:solidFill>
                <a:latin typeface="Calibri"/>
                <a:cs typeface="Calibri"/>
              </a:rPr>
              <a:t>la funda</a:t>
            </a:r>
            <a:r>
              <a:rPr sz="794" spc="-84" dirty="0">
                <a:solidFill>
                  <a:srgbClr val="FFFFFF"/>
                </a:solidFill>
                <a:latin typeface="Calibri"/>
                <a:cs typeface="Calibri"/>
              </a:rPr>
              <a:t> </a:t>
            </a:r>
            <a:r>
              <a:rPr sz="794" dirty="0">
                <a:solidFill>
                  <a:srgbClr val="FFFFFF"/>
                </a:solidFill>
                <a:latin typeface="Calibri"/>
                <a:cs typeface="Calibri"/>
              </a:rPr>
              <a:t>protectora</a:t>
            </a:r>
            <a:endParaRPr sz="794">
              <a:latin typeface="Calibri"/>
              <a:cs typeface="Calibri"/>
            </a:endParaRPr>
          </a:p>
        </p:txBody>
      </p:sp>
      <p:sp>
        <p:nvSpPr>
          <p:cNvPr id="81" name="object 81"/>
          <p:cNvSpPr txBox="1"/>
          <p:nvPr/>
        </p:nvSpPr>
        <p:spPr>
          <a:xfrm>
            <a:off x="6428367" y="3034550"/>
            <a:ext cx="1120028"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del </a:t>
            </a:r>
            <a:r>
              <a:rPr sz="794" dirty="0">
                <a:solidFill>
                  <a:srgbClr val="FFFFFF"/>
                </a:solidFill>
                <a:latin typeface="Calibri"/>
                <a:cs typeface="Calibri"/>
              </a:rPr>
              <a:t>conector del equipo</a:t>
            </a:r>
            <a:r>
              <a:rPr sz="794" spc="-75" dirty="0">
                <a:solidFill>
                  <a:srgbClr val="FFFFFF"/>
                </a:solidFill>
                <a:latin typeface="Calibri"/>
                <a:cs typeface="Calibri"/>
              </a:rPr>
              <a:t> </a:t>
            </a:r>
            <a:r>
              <a:rPr sz="794" dirty="0">
                <a:solidFill>
                  <a:srgbClr val="FFFFFF"/>
                </a:solidFill>
                <a:latin typeface="Calibri"/>
                <a:cs typeface="Calibri"/>
              </a:rPr>
              <a:t>de</a:t>
            </a:r>
            <a:endParaRPr sz="794">
              <a:latin typeface="Calibri"/>
              <a:cs typeface="Calibri"/>
            </a:endParaRPr>
          </a:p>
        </p:txBody>
      </p:sp>
      <p:sp>
        <p:nvSpPr>
          <p:cNvPr id="82" name="object 82"/>
          <p:cNvSpPr txBox="1"/>
          <p:nvPr/>
        </p:nvSpPr>
        <p:spPr>
          <a:xfrm>
            <a:off x="6335582" y="3145488"/>
            <a:ext cx="1304365"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venoclisis </a:t>
            </a:r>
            <a:r>
              <a:rPr sz="794" dirty="0">
                <a:solidFill>
                  <a:srgbClr val="FFFFFF"/>
                </a:solidFill>
                <a:latin typeface="Calibri"/>
                <a:cs typeface="Calibri"/>
              </a:rPr>
              <a:t>y </a:t>
            </a:r>
            <a:r>
              <a:rPr sz="794" spc="-4" dirty="0">
                <a:solidFill>
                  <a:srgbClr val="FFFFFF"/>
                </a:solidFill>
                <a:latin typeface="Calibri"/>
                <a:cs typeface="Calibri"/>
              </a:rPr>
              <a:t>empátelo </a:t>
            </a:r>
            <a:r>
              <a:rPr sz="794" dirty="0">
                <a:solidFill>
                  <a:srgbClr val="FFFFFF"/>
                </a:solidFill>
                <a:latin typeface="Calibri"/>
                <a:cs typeface="Calibri"/>
              </a:rPr>
              <a:t>a </a:t>
            </a:r>
            <a:r>
              <a:rPr sz="794" spc="-4" dirty="0">
                <a:solidFill>
                  <a:srgbClr val="FFFFFF"/>
                </a:solidFill>
                <a:latin typeface="Calibri"/>
                <a:cs typeface="Calibri"/>
              </a:rPr>
              <a:t>la</a:t>
            </a:r>
            <a:r>
              <a:rPr sz="794" spc="-31" dirty="0">
                <a:solidFill>
                  <a:srgbClr val="FFFFFF"/>
                </a:solidFill>
                <a:latin typeface="Calibri"/>
                <a:cs typeface="Calibri"/>
              </a:rPr>
              <a:t> </a:t>
            </a:r>
            <a:r>
              <a:rPr sz="794" spc="-4" dirty="0">
                <a:solidFill>
                  <a:srgbClr val="FFFFFF"/>
                </a:solidFill>
                <a:latin typeface="Calibri"/>
                <a:cs typeface="Calibri"/>
              </a:rPr>
              <a:t>bolsa</a:t>
            </a:r>
            <a:endParaRPr sz="794">
              <a:latin typeface="Calibri"/>
              <a:cs typeface="Calibri"/>
            </a:endParaRPr>
          </a:p>
        </p:txBody>
      </p:sp>
      <p:sp>
        <p:nvSpPr>
          <p:cNvPr id="83" name="object 83"/>
          <p:cNvSpPr txBox="1"/>
          <p:nvPr/>
        </p:nvSpPr>
        <p:spPr>
          <a:xfrm>
            <a:off x="6743703" y="3256426"/>
            <a:ext cx="488016"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de</a:t>
            </a:r>
            <a:r>
              <a:rPr sz="794" spc="-57" dirty="0">
                <a:solidFill>
                  <a:srgbClr val="FFFFFF"/>
                </a:solidFill>
                <a:latin typeface="Calibri"/>
                <a:cs typeface="Calibri"/>
              </a:rPr>
              <a:t> </a:t>
            </a:r>
            <a:r>
              <a:rPr sz="794" spc="-4" dirty="0">
                <a:solidFill>
                  <a:srgbClr val="FFFFFF"/>
                </a:solidFill>
                <a:latin typeface="Calibri"/>
                <a:cs typeface="Calibri"/>
              </a:rPr>
              <a:t>solución</a:t>
            </a:r>
            <a:endParaRPr sz="794">
              <a:latin typeface="Calibri"/>
              <a:cs typeface="Calibri"/>
            </a:endParaRPr>
          </a:p>
        </p:txBody>
      </p:sp>
      <p:sp>
        <p:nvSpPr>
          <p:cNvPr id="84" name="object 84"/>
          <p:cNvSpPr/>
          <p:nvPr/>
        </p:nvSpPr>
        <p:spPr>
          <a:xfrm>
            <a:off x="6496050" y="4034789"/>
            <a:ext cx="129428" cy="1071843"/>
          </a:xfrm>
          <a:custGeom>
            <a:avLst/>
            <a:gdLst/>
            <a:ahLst/>
            <a:cxnLst/>
            <a:rect l="l" t="t" r="r" b="b"/>
            <a:pathLst>
              <a:path w="146685" h="1214754">
                <a:moveTo>
                  <a:pt x="0" y="0"/>
                </a:moveTo>
                <a:lnTo>
                  <a:pt x="0" y="1214627"/>
                </a:lnTo>
                <a:lnTo>
                  <a:pt x="146303" y="1214627"/>
                </a:lnTo>
                <a:lnTo>
                  <a:pt x="146303" y="0"/>
                </a:lnTo>
                <a:lnTo>
                  <a:pt x="0" y="0"/>
                </a:lnTo>
                <a:close/>
              </a:path>
            </a:pathLst>
          </a:custGeom>
          <a:solidFill>
            <a:srgbClr val="000000"/>
          </a:solidFill>
        </p:spPr>
        <p:txBody>
          <a:bodyPr wrap="square" lIns="0" tIns="0" rIns="0" bIns="0" rtlCol="0"/>
          <a:lstStyle/>
          <a:p>
            <a:endParaRPr sz="1588"/>
          </a:p>
        </p:txBody>
      </p:sp>
      <p:sp>
        <p:nvSpPr>
          <p:cNvPr id="85" name="object 85"/>
          <p:cNvSpPr/>
          <p:nvPr/>
        </p:nvSpPr>
        <p:spPr>
          <a:xfrm>
            <a:off x="6270140" y="3820982"/>
            <a:ext cx="1437154" cy="862293"/>
          </a:xfrm>
          <a:custGeom>
            <a:avLst/>
            <a:gdLst/>
            <a:ahLst/>
            <a:cxnLst/>
            <a:rect l="l" t="t" r="r" b="b"/>
            <a:pathLst>
              <a:path w="1628775" h="977264">
                <a:moveTo>
                  <a:pt x="1628394" y="879348"/>
                </a:moveTo>
                <a:lnTo>
                  <a:pt x="1628394" y="97535"/>
                </a:lnTo>
                <a:lnTo>
                  <a:pt x="1620762" y="59471"/>
                </a:lnTo>
                <a:lnTo>
                  <a:pt x="1599914" y="28479"/>
                </a:lnTo>
                <a:lnTo>
                  <a:pt x="1568922" y="7631"/>
                </a:lnTo>
                <a:lnTo>
                  <a:pt x="1530858" y="0"/>
                </a:lnTo>
                <a:lnTo>
                  <a:pt x="98297" y="0"/>
                </a:lnTo>
                <a:lnTo>
                  <a:pt x="60114" y="7631"/>
                </a:lnTo>
                <a:lnTo>
                  <a:pt x="28860" y="28479"/>
                </a:lnTo>
                <a:lnTo>
                  <a:pt x="7750" y="59471"/>
                </a:lnTo>
                <a:lnTo>
                  <a:pt x="0" y="97536"/>
                </a:lnTo>
                <a:lnTo>
                  <a:pt x="0" y="879348"/>
                </a:lnTo>
                <a:lnTo>
                  <a:pt x="7750" y="917090"/>
                </a:lnTo>
                <a:lnTo>
                  <a:pt x="28860" y="948118"/>
                </a:lnTo>
                <a:lnTo>
                  <a:pt x="60114" y="969144"/>
                </a:lnTo>
                <a:lnTo>
                  <a:pt x="98298" y="976884"/>
                </a:lnTo>
                <a:lnTo>
                  <a:pt x="1530858" y="976883"/>
                </a:lnTo>
                <a:lnTo>
                  <a:pt x="1568922" y="969144"/>
                </a:lnTo>
                <a:lnTo>
                  <a:pt x="1599914" y="948118"/>
                </a:lnTo>
                <a:lnTo>
                  <a:pt x="1620762" y="917090"/>
                </a:lnTo>
                <a:lnTo>
                  <a:pt x="1628394" y="879348"/>
                </a:lnTo>
                <a:close/>
              </a:path>
            </a:pathLst>
          </a:custGeom>
          <a:solidFill>
            <a:srgbClr val="C0504D"/>
          </a:solidFill>
        </p:spPr>
        <p:txBody>
          <a:bodyPr wrap="square" lIns="0" tIns="0" rIns="0" bIns="0" rtlCol="0"/>
          <a:lstStyle/>
          <a:p>
            <a:endParaRPr sz="1588"/>
          </a:p>
        </p:txBody>
      </p:sp>
      <p:sp>
        <p:nvSpPr>
          <p:cNvPr id="86" name="object 86"/>
          <p:cNvSpPr/>
          <p:nvPr/>
        </p:nvSpPr>
        <p:spPr>
          <a:xfrm>
            <a:off x="6270140" y="3820982"/>
            <a:ext cx="1437154" cy="862293"/>
          </a:xfrm>
          <a:custGeom>
            <a:avLst/>
            <a:gdLst/>
            <a:ahLst/>
            <a:cxnLst/>
            <a:rect l="l" t="t" r="r" b="b"/>
            <a:pathLst>
              <a:path w="1628775" h="977264">
                <a:moveTo>
                  <a:pt x="0" y="97536"/>
                </a:moveTo>
                <a:lnTo>
                  <a:pt x="7750" y="59471"/>
                </a:lnTo>
                <a:lnTo>
                  <a:pt x="60114" y="7631"/>
                </a:lnTo>
                <a:lnTo>
                  <a:pt x="98297" y="0"/>
                </a:lnTo>
                <a:lnTo>
                  <a:pt x="1530858" y="0"/>
                </a:lnTo>
                <a:lnTo>
                  <a:pt x="1568922" y="7631"/>
                </a:lnTo>
                <a:lnTo>
                  <a:pt x="1599914" y="28479"/>
                </a:lnTo>
                <a:lnTo>
                  <a:pt x="1620762" y="59471"/>
                </a:lnTo>
                <a:lnTo>
                  <a:pt x="1628394" y="97535"/>
                </a:lnTo>
                <a:lnTo>
                  <a:pt x="1628394" y="879348"/>
                </a:lnTo>
                <a:lnTo>
                  <a:pt x="1620762" y="917090"/>
                </a:lnTo>
                <a:lnTo>
                  <a:pt x="1568922" y="969144"/>
                </a:lnTo>
                <a:lnTo>
                  <a:pt x="1530858" y="976883"/>
                </a:lnTo>
                <a:lnTo>
                  <a:pt x="98298" y="976884"/>
                </a:lnTo>
                <a:lnTo>
                  <a:pt x="60114" y="969144"/>
                </a:lnTo>
                <a:lnTo>
                  <a:pt x="28860" y="948118"/>
                </a:lnTo>
                <a:lnTo>
                  <a:pt x="7750" y="917090"/>
                </a:lnTo>
                <a:lnTo>
                  <a:pt x="0" y="879348"/>
                </a:lnTo>
                <a:lnTo>
                  <a:pt x="0" y="97536"/>
                </a:lnTo>
                <a:close/>
              </a:path>
            </a:pathLst>
          </a:custGeom>
          <a:ln w="25400">
            <a:solidFill>
              <a:srgbClr val="8C3836"/>
            </a:solidFill>
          </a:ln>
        </p:spPr>
        <p:txBody>
          <a:bodyPr wrap="square" lIns="0" tIns="0" rIns="0" bIns="0" rtlCol="0"/>
          <a:lstStyle/>
          <a:p>
            <a:endParaRPr sz="1588"/>
          </a:p>
        </p:txBody>
      </p:sp>
      <p:sp>
        <p:nvSpPr>
          <p:cNvPr id="87" name="object 87"/>
          <p:cNvSpPr txBox="1"/>
          <p:nvPr/>
        </p:nvSpPr>
        <p:spPr>
          <a:xfrm>
            <a:off x="6348356" y="3946264"/>
            <a:ext cx="1278031" cy="133528"/>
          </a:xfrm>
          <a:prstGeom prst="rect">
            <a:avLst/>
          </a:prstGeom>
        </p:spPr>
        <p:txBody>
          <a:bodyPr vert="horz" wrap="square" lIns="0" tIns="11206" rIns="0" bIns="0" rtlCol="0">
            <a:spAutoFit/>
          </a:bodyPr>
          <a:lstStyle/>
          <a:p>
            <a:pPr marL="11206">
              <a:spcBef>
                <a:spcPts val="88"/>
              </a:spcBef>
            </a:pPr>
            <a:r>
              <a:rPr sz="794" dirty="0">
                <a:solidFill>
                  <a:srgbClr val="FFFFFF"/>
                </a:solidFill>
                <a:latin typeface="Calibri"/>
                <a:cs typeface="Calibri"/>
              </a:rPr>
              <a:t>Invierta </a:t>
            </a:r>
            <a:r>
              <a:rPr sz="794" spc="-4" dirty="0">
                <a:solidFill>
                  <a:srgbClr val="FFFFFF"/>
                </a:solidFill>
                <a:latin typeface="Calibri"/>
                <a:cs typeface="Calibri"/>
              </a:rPr>
              <a:t>la bolsa de la</a:t>
            </a:r>
            <a:r>
              <a:rPr sz="794" spc="-75" dirty="0">
                <a:solidFill>
                  <a:srgbClr val="FFFFFF"/>
                </a:solidFill>
                <a:latin typeface="Calibri"/>
                <a:cs typeface="Calibri"/>
              </a:rPr>
              <a:t> </a:t>
            </a:r>
            <a:r>
              <a:rPr sz="794" spc="-4" dirty="0">
                <a:solidFill>
                  <a:srgbClr val="FFFFFF"/>
                </a:solidFill>
                <a:latin typeface="Calibri"/>
                <a:cs typeface="Calibri"/>
              </a:rPr>
              <a:t>solución,</a:t>
            </a:r>
            <a:endParaRPr sz="794">
              <a:latin typeface="Calibri"/>
              <a:cs typeface="Calibri"/>
            </a:endParaRPr>
          </a:p>
        </p:txBody>
      </p:sp>
      <p:sp>
        <p:nvSpPr>
          <p:cNvPr id="88" name="object 88"/>
          <p:cNvSpPr txBox="1"/>
          <p:nvPr/>
        </p:nvSpPr>
        <p:spPr>
          <a:xfrm>
            <a:off x="6318101" y="4056526"/>
            <a:ext cx="1338543"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colóquelo </a:t>
            </a:r>
            <a:r>
              <a:rPr sz="794" dirty="0">
                <a:solidFill>
                  <a:srgbClr val="FFFFFF"/>
                </a:solidFill>
                <a:latin typeface="Calibri"/>
                <a:cs typeface="Calibri"/>
              </a:rPr>
              <a:t>a </a:t>
            </a:r>
            <a:r>
              <a:rPr sz="794" spc="-4" dirty="0">
                <a:solidFill>
                  <a:srgbClr val="FFFFFF"/>
                </a:solidFill>
                <a:latin typeface="Calibri"/>
                <a:cs typeface="Calibri"/>
              </a:rPr>
              <a:t>la altura de los</a:t>
            </a:r>
            <a:r>
              <a:rPr sz="794" spc="-44" dirty="0">
                <a:solidFill>
                  <a:srgbClr val="FFFFFF"/>
                </a:solidFill>
                <a:latin typeface="Calibri"/>
                <a:cs typeface="Calibri"/>
              </a:rPr>
              <a:t> </a:t>
            </a:r>
            <a:r>
              <a:rPr sz="794" spc="-4" dirty="0">
                <a:solidFill>
                  <a:srgbClr val="FFFFFF"/>
                </a:solidFill>
                <a:latin typeface="Calibri"/>
                <a:cs typeface="Calibri"/>
              </a:rPr>
              <a:t>ojos,</a:t>
            </a:r>
            <a:endParaRPr sz="794">
              <a:latin typeface="Calibri"/>
              <a:cs typeface="Calibri"/>
            </a:endParaRPr>
          </a:p>
        </p:txBody>
      </p:sp>
      <p:sp>
        <p:nvSpPr>
          <p:cNvPr id="89" name="object 89"/>
          <p:cNvSpPr txBox="1"/>
          <p:nvPr/>
        </p:nvSpPr>
        <p:spPr>
          <a:xfrm>
            <a:off x="6324827" y="4167465"/>
            <a:ext cx="1326776" cy="133528"/>
          </a:xfrm>
          <a:prstGeom prst="rect">
            <a:avLst/>
          </a:prstGeom>
        </p:spPr>
        <p:txBody>
          <a:bodyPr vert="horz" wrap="square" lIns="0" tIns="11206" rIns="0" bIns="0" rtlCol="0">
            <a:spAutoFit/>
          </a:bodyPr>
          <a:lstStyle/>
          <a:p>
            <a:pPr marL="11206">
              <a:spcBef>
                <a:spcPts val="88"/>
              </a:spcBef>
            </a:pPr>
            <a:r>
              <a:rPr sz="794" dirty="0">
                <a:solidFill>
                  <a:srgbClr val="FFFFFF"/>
                </a:solidFill>
                <a:latin typeface="Calibri"/>
                <a:cs typeface="Calibri"/>
              </a:rPr>
              <a:t>comprima y </a:t>
            </a:r>
            <a:r>
              <a:rPr sz="794" spc="-4" dirty="0">
                <a:solidFill>
                  <a:srgbClr val="FFFFFF"/>
                </a:solidFill>
                <a:latin typeface="Calibri"/>
                <a:cs typeface="Calibri"/>
              </a:rPr>
              <a:t>suelte la </a:t>
            </a:r>
            <a:r>
              <a:rPr sz="794" dirty="0">
                <a:solidFill>
                  <a:srgbClr val="FFFFFF"/>
                </a:solidFill>
                <a:latin typeface="Calibri"/>
                <a:cs typeface="Calibri"/>
              </a:rPr>
              <a:t>cámara</a:t>
            </a:r>
            <a:r>
              <a:rPr sz="794" spc="-66" dirty="0">
                <a:solidFill>
                  <a:srgbClr val="FFFFFF"/>
                </a:solidFill>
                <a:latin typeface="Calibri"/>
                <a:cs typeface="Calibri"/>
              </a:rPr>
              <a:t> </a:t>
            </a:r>
            <a:r>
              <a:rPr sz="794" spc="-4" dirty="0">
                <a:solidFill>
                  <a:srgbClr val="FFFFFF"/>
                </a:solidFill>
                <a:latin typeface="Calibri"/>
                <a:cs typeface="Calibri"/>
              </a:rPr>
              <a:t>de</a:t>
            </a:r>
            <a:endParaRPr sz="794">
              <a:latin typeface="Calibri"/>
              <a:cs typeface="Calibri"/>
            </a:endParaRPr>
          </a:p>
        </p:txBody>
      </p:sp>
      <p:sp>
        <p:nvSpPr>
          <p:cNvPr id="90" name="object 90"/>
          <p:cNvSpPr txBox="1"/>
          <p:nvPr/>
        </p:nvSpPr>
        <p:spPr>
          <a:xfrm>
            <a:off x="6344323" y="4278402"/>
            <a:ext cx="1286996"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goteo, para recoger la</a:t>
            </a:r>
            <a:r>
              <a:rPr sz="794" spc="-44" dirty="0">
                <a:solidFill>
                  <a:srgbClr val="FFFFFF"/>
                </a:solidFill>
                <a:latin typeface="Calibri"/>
                <a:cs typeface="Calibri"/>
              </a:rPr>
              <a:t> </a:t>
            </a:r>
            <a:r>
              <a:rPr sz="794" spc="-4" dirty="0">
                <a:solidFill>
                  <a:srgbClr val="FFFFFF"/>
                </a:solidFill>
                <a:latin typeface="Calibri"/>
                <a:cs typeface="Calibri"/>
              </a:rPr>
              <a:t>solución</a:t>
            </a:r>
            <a:endParaRPr sz="794">
              <a:latin typeface="Calibri"/>
              <a:cs typeface="Calibri"/>
            </a:endParaRPr>
          </a:p>
        </p:txBody>
      </p:sp>
      <p:sp>
        <p:nvSpPr>
          <p:cNvPr id="91" name="object 91"/>
          <p:cNvSpPr txBox="1"/>
          <p:nvPr/>
        </p:nvSpPr>
        <p:spPr>
          <a:xfrm>
            <a:off x="6414243" y="4389341"/>
            <a:ext cx="1146362"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hasta la mitad de la</a:t>
            </a:r>
            <a:r>
              <a:rPr sz="794" spc="-57" dirty="0">
                <a:solidFill>
                  <a:srgbClr val="FFFFFF"/>
                </a:solidFill>
                <a:latin typeface="Calibri"/>
                <a:cs typeface="Calibri"/>
              </a:rPr>
              <a:t> </a:t>
            </a:r>
            <a:r>
              <a:rPr sz="794" dirty="0">
                <a:solidFill>
                  <a:srgbClr val="FFFFFF"/>
                </a:solidFill>
                <a:latin typeface="Calibri"/>
                <a:cs typeface="Calibri"/>
              </a:rPr>
              <a:t>cámara</a:t>
            </a:r>
            <a:endParaRPr sz="794">
              <a:latin typeface="Calibri"/>
              <a:cs typeface="Calibri"/>
            </a:endParaRPr>
          </a:p>
        </p:txBody>
      </p:sp>
      <p:sp>
        <p:nvSpPr>
          <p:cNvPr id="92" name="object 92"/>
          <p:cNvSpPr/>
          <p:nvPr/>
        </p:nvSpPr>
        <p:spPr>
          <a:xfrm>
            <a:off x="6563958" y="5044663"/>
            <a:ext cx="1905000" cy="129988"/>
          </a:xfrm>
          <a:custGeom>
            <a:avLst/>
            <a:gdLst/>
            <a:ahLst/>
            <a:cxnLst/>
            <a:rect l="l" t="t" r="r" b="b"/>
            <a:pathLst>
              <a:path w="2159000" h="147320">
                <a:moveTo>
                  <a:pt x="0" y="0"/>
                </a:moveTo>
                <a:lnTo>
                  <a:pt x="0" y="147066"/>
                </a:lnTo>
                <a:lnTo>
                  <a:pt x="2158746" y="147065"/>
                </a:lnTo>
                <a:lnTo>
                  <a:pt x="2158746" y="0"/>
                </a:lnTo>
                <a:lnTo>
                  <a:pt x="0" y="0"/>
                </a:lnTo>
                <a:close/>
              </a:path>
            </a:pathLst>
          </a:custGeom>
          <a:solidFill>
            <a:srgbClr val="000000"/>
          </a:solidFill>
        </p:spPr>
        <p:txBody>
          <a:bodyPr wrap="square" lIns="0" tIns="0" rIns="0" bIns="0" rtlCol="0"/>
          <a:lstStyle/>
          <a:p>
            <a:endParaRPr sz="1588"/>
          </a:p>
        </p:txBody>
      </p:sp>
      <p:sp>
        <p:nvSpPr>
          <p:cNvPr id="93" name="object 93"/>
          <p:cNvSpPr/>
          <p:nvPr/>
        </p:nvSpPr>
        <p:spPr>
          <a:xfrm>
            <a:off x="6270140" y="4898091"/>
            <a:ext cx="1437154" cy="862293"/>
          </a:xfrm>
          <a:custGeom>
            <a:avLst/>
            <a:gdLst/>
            <a:ahLst/>
            <a:cxnLst/>
            <a:rect l="l" t="t" r="r" b="b"/>
            <a:pathLst>
              <a:path w="1628775" h="977265">
                <a:moveTo>
                  <a:pt x="1628394" y="879348"/>
                </a:moveTo>
                <a:lnTo>
                  <a:pt x="1628394" y="97535"/>
                </a:lnTo>
                <a:lnTo>
                  <a:pt x="1620762" y="59793"/>
                </a:lnTo>
                <a:lnTo>
                  <a:pt x="1599914" y="28765"/>
                </a:lnTo>
                <a:lnTo>
                  <a:pt x="1568922" y="7739"/>
                </a:lnTo>
                <a:lnTo>
                  <a:pt x="1530858" y="0"/>
                </a:lnTo>
                <a:lnTo>
                  <a:pt x="98297" y="0"/>
                </a:lnTo>
                <a:lnTo>
                  <a:pt x="60114" y="7739"/>
                </a:lnTo>
                <a:lnTo>
                  <a:pt x="28860" y="28765"/>
                </a:lnTo>
                <a:lnTo>
                  <a:pt x="7750" y="59793"/>
                </a:lnTo>
                <a:lnTo>
                  <a:pt x="0" y="97536"/>
                </a:lnTo>
                <a:lnTo>
                  <a:pt x="0" y="879348"/>
                </a:lnTo>
                <a:lnTo>
                  <a:pt x="7750" y="917412"/>
                </a:lnTo>
                <a:lnTo>
                  <a:pt x="28860" y="948404"/>
                </a:lnTo>
                <a:lnTo>
                  <a:pt x="60114" y="969252"/>
                </a:lnTo>
                <a:lnTo>
                  <a:pt x="98298" y="976884"/>
                </a:lnTo>
                <a:lnTo>
                  <a:pt x="1530858" y="976883"/>
                </a:lnTo>
                <a:lnTo>
                  <a:pt x="1568922" y="969252"/>
                </a:lnTo>
                <a:lnTo>
                  <a:pt x="1599914" y="948404"/>
                </a:lnTo>
                <a:lnTo>
                  <a:pt x="1620762" y="917412"/>
                </a:lnTo>
                <a:lnTo>
                  <a:pt x="1628394" y="879348"/>
                </a:lnTo>
                <a:close/>
              </a:path>
            </a:pathLst>
          </a:custGeom>
          <a:solidFill>
            <a:srgbClr val="376092"/>
          </a:solidFill>
        </p:spPr>
        <p:txBody>
          <a:bodyPr wrap="square" lIns="0" tIns="0" rIns="0" bIns="0" rtlCol="0"/>
          <a:lstStyle/>
          <a:p>
            <a:endParaRPr sz="1588"/>
          </a:p>
        </p:txBody>
      </p:sp>
      <p:sp>
        <p:nvSpPr>
          <p:cNvPr id="94" name="object 94"/>
          <p:cNvSpPr/>
          <p:nvPr/>
        </p:nvSpPr>
        <p:spPr>
          <a:xfrm>
            <a:off x="6270140" y="4898091"/>
            <a:ext cx="1437154" cy="862293"/>
          </a:xfrm>
          <a:custGeom>
            <a:avLst/>
            <a:gdLst/>
            <a:ahLst/>
            <a:cxnLst/>
            <a:rect l="l" t="t" r="r" b="b"/>
            <a:pathLst>
              <a:path w="1628775" h="977265">
                <a:moveTo>
                  <a:pt x="0" y="97536"/>
                </a:moveTo>
                <a:lnTo>
                  <a:pt x="7750" y="59793"/>
                </a:lnTo>
                <a:lnTo>
                  <a:pt x="60114" y="7739"/>
                </a:lnTo>
                <a:lnTo>
                  <a:pt x="98297" y="0"/>
                </a:lnTo>
                <a:lnTo>
                  <a:pt x="1530858" y="0"/>
                </a:lnTo>
                <a:lnTo>
                  <a:pt x="1568922" y="7739"/>
                </a:lnTo>
                <a:lnTo>
                  <a:pt x="1599914" y="28765"/>
                </a:lnTo>
                <a:lnTo>
                  <a:pt x="1620762" y="59793"/>
                </a:lnTo>
                <a:lnTo>
                  <a:pt x="1628394" y="97535"/>
                </a:lnTo>
                <a:lnTo>
                  <a:pt x="1628394" y="879348"/>
                </a:lnTo>
                <a:lnTo>
                  <a:pt x="1620762" y="917412"/>
                </a:lnTo>
                <a:lnTo>
                  <a:pt x="1568922" y="969252"/>
                </a:lnTo>
                <a:lnTo>
                  <a:pt x="1530858" y="976883"/>
                </a:lnTo>
                <a:lnTo>
                  <a:pt x="98298" y="976884"/>
                </a:lnTo>
                <a:lnTo>
                  <a:pt x="60114" y="969252"/>
                </a:lnTo>
                <a:lnTo>
                  <a:pt x="28860" y="948404"/>
                </a:lnTo>
                <a:lnTo>
                  <a:pt x="7750" y="917412"/>
                </a:lnTo>
                <a:lnTo>
                  <a:pt x="0" y="879348"/>
                </a:lnTo>
                <a:lnTo>
                  <a:pt x="0" y="97536"/>
                </a:lnTo>
                <a:close/>
              </a:path>
            </a:pathLst>
          </a:custGeom>
          <a:ln w="25400">
            <a:solidFill>
              <a:srgbClr val="FFFFFF"/>
            </a:solidFill>
          </a:ln>
        </p:spPr>
        <p:txBody>
          <a:bodyPr wrap="square" lIns="0" tIns="0" rIns="0" bIns="0" rtlCol="0"/>
          <a:lstStyle/>
          <a:p>
            <a:endParaRPr sz="1588"/>
          </a:p>
        </p:txBody>
      </p:sp>
      <p:sp>
        <p:nvSpPr>
          <p:cNvPr id="95" name="object 95"/>
          <p:cNvSpPr txBox="1"/>
          <p:nvPr/>
        </p:nvSpPr>
        <p:spPr>
          <a:xfrm>
            <a:off x="6332893" y="5134983"/>
            <a:ext cx="1309407" cy="355052"/>
          </a:xfrm>
          <a:prstGeom prst="rect">
            <a:avLst/>
          </a:prstGeom>
        </p:spPr>
        <p:txBody>
          <a:bodyPr vert="horz" wrap="square" lIns="0" tIns="21291" rIns="0" bIns="0" rtlCol="0">
            <a:spAutoFit/>
          </a:bodyPr>
          <a:lstStyle/>
          <a:p>
            <a:pPr marL="10646" marR="4483" algn="ctr">
              <a:lnSpc>
                <a:spcPct val="91400"/>
              </a:lnSpc>
              <a:spcBef>
                <a:spcPts val="168"/>
              </a:spcBef>
            </a:pPr>
            <a:r>
              <a:rPr sz="794" spc="-4" dirty="0">
                <a:solidFill>
                  <a:srgbClr val="FFFFFF"/>
                </a:solidFill>
                <a:latin typeface="Calibri"/>
                <a:cs typeface="Calibri"/>
              </a:rPr>
              <a:t>Cierre la llave de </a:t>
            </a:r>
            <a:r>
              <a:rPr sz="794" dirty="0">
                <a:solidFill>
                  <a:srgbClr val="FFFFFF"/>
                </a:solidFill>
                <a:latin typeface="Calibri"/>
                <a:cs typeface="Calibri"/>
              </a:rPr>
              <a:t>goteo,</a:t>
            </a:r>
            <a:r>
              <a:rPr sz="794" spc="-66" dirty="0">
                <a:solidFill>
                  <a:srgbClr val="FFFFFF"/>
                </a:solidFill>
                <a:latin typeface="Calibri"/>
                <a:cs typeface="Calibri"/>
              </a:rPr>
              <a:t> </a:t>
            </a:r>
            <a:r>
              <a:rPr sz="794" spc="-4" dirty="0">
                <a:solidFill>
                  <a:srgbClr val="FFFFFF"/>
                </a:solidFill>
                <a:latin typeface="Calibri"/>
                <a:cs typeface="Calibri"/>
              </a:rPr>
              <a:t>proteja  </a:t>
            </a:r>
            <a:r>
              <a:rPr sz="794" dirty="0">
                <a:solidFill>
                  <a:srgbClr val="FFFFFF"/>
                </a:solidFill>
                <a:latin typeface="Calibri"/>
                <a:cs typeface="Calibri"/>
              </a:rPr>
              <a:t>nuevamente el equipo de  </a:t>
            </a:r>
            <a:r>
              <a:rPr sz="794" spc="-4" dirty="0">
                <a:solidFill>
                  <a:srgbClr val="FFFFFF"/>
                </a:solidFill>
                <a:latin typeface="Calibri"/>
                <a:cs typeface="Calibri"/>
              </a:rPr>
              <a:t>venoclisis con </a:t>
            </a:r>
            <a:r>
              <a:rPr sz="794" dirty="0">
                <a:solidFill>
                  <a:srgbClr val="FFFFFF"/>
                </a:solidFill>
                <a:latin typeface="Calibri"/>
                <a:cs typeface="Calibri"/>
              </a:rPr>
              <a:t>el</a:t>
            </a:r>
            <a:r>
              <a:rPr sz="794" spc="-26" dirty="0">
                <a:solidFill>
                  <a:srgbClr val="FFFFFF"/>
                </a:solidFill>
                <a:latin typeface="Calibri"/>
                <a:cs typeface="Calibri"/>
              </a:rPr>
              <a:t> </a:t>
            </a:r>
            <a:r>
              <a:rPr sz="794" spc="-4" dirty="0">
                <a:solidFill>
                  <a:srgbClr val="FFFFFF"/>
                </a:solidFill>
                <a:latin typeface="Calibri"/>
                <a:cs typeface="Calibri"/>
              </a:rPr>
              <a:t>protector.</a:t>
            </a:r>
            <a:endParaRPr sz="794">
              <a:latin typeface="Calibri"/>
              <a:cs typeface="Calibri"/>
            </a:endParaRPr>
          </a:p>
        </p:txBody>
      </p:sp>
      <p:sp>
        <p:nvSpPr>
          <p:cNvPr id="96" name="object 96"/>
          <p:cNvSpPr/>
          <p:nvPr/>
        </p:nvSpPr>
        <p:spPr>
          <a:xfrm>
            <a:off x="8406877" y="4034789"/>
            <a:ext cx="129428" cy="1071843"/>
          </a:xfrm>
          <a:custGeom>
            <a:avLst/>
            <a:gdLst/>
            <a:ahLst/>
            <a:cxnLst/>
            <a:rect l="l" t="t" r="r" b="b"/>
            <a:pathLst>
              <a:path w="146684" h="1214754">
                <a:moveTo>
                  <a:pt x="0" y="0"/>
                </a:moveTo>
                <a:lnTo>
                  <a:pt x="0" y="1214627"/>
                </a:lnTo>
                <a:lnTo>
                  <a:pt x="146303" y="1214627"/>
                </a:lnTo>
                <a:lnTo>
                  <a:pt x="146303" y="0"/>
                </a:lnTo>
                <a:lnTo>
                  <a:pt x="0" y="0"/>
                </a:lnTo>
                <a:close/>
              </a:path>
            </a:pathLst>
          </a:custGeom>
          <a:solidFill>
            <a:srgbClr val="000000"/>
          </a:solidFill>
        </p:spPr>
        <p:txBody>
          <a:bodyPr wrap="square" lIns="0" tIns="0" rIns="0" bIns="0" rtlCol="0"/>
          <a:lstStyle/>
          <a:p>
            <a:endParaRPr sz="1588"/>
          </a:p>
        </p:txBody>
      </p:sp>
      <p:sp>
        <p:nvSpPr>
          <p:cNvPr id="97" name="object 97"/>
          <p:cNvSpPr/>
          <p:nvPr/>
        </p:nvSpPr>
        <p:spPr>
          <a:xfrm>
            <a:off x="8180966" y="4898091"/>
            <a:ext cx="1437154" cy="862293"/>
          </a:xfrm>
          <a:custGeom>
            <a:avLst/>
            <a:gdLst/>
            <a:ahLst/>
            <a:cxnLst/>
            <a:rect l="l" t="t" r="r" b="b"/>
            <a:pathLst>
              <a:path w="1628775" h="977265">
                <a:moveTo>
                  <a:pt x="1628394" y="879348"/>
                </a:moveTo>
                <a:lnTo>
                  <a:pt x="1628394" y="97535"/>
                </a:lnTo>
                <a:lnTo>
                  <a:pt x="1620762" y="59793"/>
                </a:lnTo>
                <a:lnTo>
                  <a:pt x="1599914" y="28765"/>
                </a:lnTo>
                <a:lnTo>
                  <a:pt x="1568922" y="7739"/>
                </a:lnTo>
                <a:lnTo>
                  <a:pt x="1530858" y="0"/>
                </a:lnTo>
                <a:lnTo>
                  <a:pt x="98297" y="0"/>
                </a:lnTo>
                <a:lnTo>
                  <a:pt x="60114" y="7739"/>
                </a:lnTo>
                <a:lnTo>
                  <a:pt x="28860" y="28765"/>
                </a:lnTo>
                <a:lnTo>
                  <a:pt x="7750" y="59793"/>
                </a:lnTo>
                <a:lnTo>
                  <a:pt x="0" y="97536"/>
                </a:lnTo>
                <a:lnTo>
                  <a:pt x="0" y="879348"/>
                </a:lnTo>
                <a:lnTo>
                  <a:pt x="7750" y="917412"/>
                </a:lnTo>
                <a:lnTo>
                  <a:pt x="28860" y="948404"/>
                </a:lnTo>
                <a:lnTo>
                  <a:pt x="60114" y="969252"/>
                </a:lnTo>
                <a:lnTo>
                  <a:pt x="98298" y="976884"/>
                </a:lnTo>
                <a:lnTo>
                  <a:pt x="1530858" y="976883"/>
                </a:lnTo>
                <a:lnTo>
                  <a:pt x="1568922" y="969252"/>
                </a:lnTo>
                <a:lnTo>
                  <a:pt x="1599914" y="948404"/>
                </a:lnTo>
                <a:lnTo>
                  <a:pt x="1620762" y="917412"/>
                </a:lnTo>
                <a:lnTo>
                  <a:pt x="1628394" y="879348"/>
                </a:lnTo>
                <a:close/>
              </a:path>
            </a:pathLst>
          </a:custGeom>
          <a:solidFill>
            <a:srgbClr val="D8E626"/>
          </a:solidFill>
        </p:spPr>
        <p:txBody>
          <a:bodyPr wrap="square" lIns="0" tIns="0" rIns="0" bIns="0" rtlCol="0"/>
          <a:lstStyle/>
          <a:p>
            <a:endParaRPr sz="1588"/>
          </a:p>
        </p:txBody>
      </p:sp>
      <p:sp>
        <p:nvSpPr>
          <p:cNvPr id="98" name="object 98"/>
          <p:cNvSpPr/>
          <p:nvPr/>
        </p:nvSpPr>
        <p:spPr>
          <a:xfrm>
            <a:off x="8180966" y="4898091"/>
            <a:ext cx="1437154" cy="862293"/>
          </a:xfrm>
          <a:custGeom>
            <a:avLst/>
            <a:gdLst/>
            <a:ahLst/>
            <a:cxnLst/>
            <a:rect l="l" t="t" r="r" b="b"/>
            <a:pathLst>
              <a:path w="1628775" h="977265">
                <a:moveTo>
                  <a:pt x="0" y="97536"/>
                </a:moveTo>
                <a:lnTo>
                  <a:pt x="7750" y="59793"/>
                </a:lnTo>
                <a:lnTo>
                  <a:pt x="60114" y="7739"/>
                </a:lnTo>
                <a:lnTo>
                  <a:pt x="98297" y="0"/>
                </a:lnTo>
                <a:lnTo>
                  <a:pt x="1530858" y="0"/>
                </a:lnTo>
                <a:lnTo>
                  <a:pt x="1568922" y="7739"/>
                </a:lnTo>
                <a:lnTo>
                  <a:pt x="1599914" y="28765"/>
                </a:lnTo>
                <a:lnTo>
                  <a:pt x="1620762" y="59793"/>
                </a:lnTo>
                <a:lnTo>
                  <a:pt x="1628394" y="97535"/>
                </a:lnTo>
                <a:lnTo>
                  <a:pt x="1628394" y="879348"/>
                </a:lnTo>
                <a:lnTo>
                  <a:pt x="1620762" y="917412"/>
                </a:lnTo>
                <a:lnTo>
                  <a:pt x="1568922" y="969252"/>
                </a:lnTo>
                <a:lnTo>
                  <a:pt x="1530858" y="976883"/>
                </a:lnTo>
                <a:lnTo>
                  <a:pt x="98298" y="976884"/>
                </a:lnTo>
                <a:lnTo>
                  <a:pt x="60114" y="969252"/>
                </a:lnTo>
                <a:lnTo>
                  <a:pt x="28860" y="948404"/>
                </a:lnTo>
                <a:lnTo>
                  <a:pt x="7750" y="917412"/>
                </a:lnTo>
                <a:lnTo>
                  <a:pt x="0" y="879348"/>
                </a:lnTo>
                <a:lnTo>
                  <a:pt x="0" y="97536"/>
                </a:lnTo>
                <a:close/>
              </a:path>
            </a:pathLst>
          </a:custGeom>
          <a:ln w="25400">
            <a:solidFill>
              <a:srgbClr val="FFFFFF"/>
            </a:solidFill>
          </a:ln>
        </p:spPr>
        <p:txBody>
          <a:bodyPr wrap="square" lIns="0" tIns="0" rIns="0" bIns="0" rtlCol="0"/>
          <a:lstStyle/>
          <a:p>
            <a:endParaRPr sz="1588"/>
          </a:p>
        </p:txBody>
      </p:sp>
      <p:sp>
        <p:nvSpPr>
          <p:cNvPr id="99" name="object 99"/>
          <p:cNvSpPr txBox="1"/>
          <p:nvPr/>
        </p:nvSpPr>
        <p:spPr>
          <a:xfrm>
            <a:off x="8292128" y="5079179"/>
            <a:ext cx="1213597" cy="133528"/>
          </a:xfrm>
          <a:prstGeom prst="rect">
            <a:avLst/>
          </a:prstGeom>
        </p:spPr>
        <p:txBody>
          <a:bodyPr vert="horz" wrap="square" lIns="0" tIns="11206" rIns="0" bIns="0" rtlCol="0">
            <a:spAutoFit/>
          </a:bodyPr>
          <a:lstStyle/>
          <a:p>
            <a:pPr marL="11206">
              <a:spcBef>
                <a:spcPts val="88"/>
              </a:spcBef>
            </a:pPr>
            <a:r>
              <a:rPr sz="794" spc="-4" dirty="0">
                <a:latin typeface="Calibri"/>
                <a:cs typeface="Calibri"/>
              </a:rPr>
              <a:t>Lleve </a:t>
            </a:r>
            <a:r>
              <a:rPr sz="794" dirty="0">
                <a:latin typeface="Calibri"/>
                <a:cs typeface="Calibri"/>
              </a:rPr>
              <a:t>el equipo al </a:t>
            </a:r>
            <a:r>
              <a:rPr sz="794" spc="-4" dirty="0">
                <a:latin typeface="Calibri"/>
                <a:cs typeface="Calibri"/>
              </a:rPr>
              <a:t>sitio</a:t>
            </a:r>
            <a:r>
              <a:rPr sz="794" spc="-75" dirty="0">
                <a:latin typeface="Calibri"/>
                <a:cs typeface="Calibri"/>
              </a:rPr>
              <a:t> </a:t>
            </a:r>
            <a:r>
              <a:rPr sz="794" spc="-4" dirty="0">
                <a:latin typeface="Calibri"/>
                <a:cs typeface="Calibri"/>
              </a:rPr>
              <a:t>donde</a:t>
            </a:r>
            <a:endParaRPr sz="794">
              <a:latin typeface="Calibri"/>
              <a:cs typeface="Calibri"/>
            </a:endParaRPr>
          </a:p>
        </p:txBody>
      </p:sp>
      <p:sp>
        <p:nvSpPr>
          <p:cNvPr id="100" name="object 100"/>
          <p:cNvSpPr txBox="1"/>
          <p:nvPr/>
        </p:nvSpPr>
        <p:spPr>
          <a:xfrm>
            <a:off x="8229600" y="5189441"/>
            <a:ext cx="1337422" cy="369444"/>
          </a:xfrm>
          <a:prstGeom prst="rect">
            <a:avLst/>
          </a:prstGeom>
        </p:spPr>
        <p:txBody>
          <a:bodyPr vert="horz" wrap="square" lIns="0" tIns="22971" rIns="0" bIns="0" rtlCol="0">
            <a:spAutoFit/>
          </a:bodyPr>
          <a:lstStyle/>
          <a:p>
            <a:pPr marL="11206" marR="4483" algn="ctr">
              <a:lnSpc>
                <a:spcPts val="874"/>
              </a:lnSpc>
              <a:spcBef>
                <a:spcPts val="180"/>
              </a:spcBef>
            </a:pPr>
            <a:r>
              <a:rPr sz="794" spc="-4" dirty="0">
                <a:latin typeface="Calibri"/>
                <a:cs typeface="Calibri"/>
              </a:rPr>
              <a:t>está </a:t>
            </a:r>
            <a:r>
              <a:rPr sz="794" dirty="0">
                <a:latin typeface="Calibri"/>
                <a:cs typeface="Calibri"/>
              </a:rPr>
              <a:t>el </a:t>
            </a:r>
            <a:r>
              <a:rPr sz="794" spc="-4" dirty="0">
                <a:latin typeface="Calibri"/>
                <a:cs typeface="Calibri"/>
              </a:rPr>
              <a:t>paciente, </a:t>
            </a:r>
            <a:r>
              <a:rPr sz="794" dirty="0">
                <a:latin typeface="Calibri"/>
                <a:cs typeface="Calibri"/>
              </a:rPr>
              <a:t>y el </a:t>
            </a:r>
            <a:r>
              <a:rPr sz="794" spc="-4" dirty="0">
                <a:latin typeface="Calibri"/>
                <a:cs typeface="Calibri"/>
              </a:rPr>
              <a:t>atril al</a:t>
            </a:r>
            <a:r>
              <a:rPr sz="794" spc="-44" dirty="0">
                <a:latin typeface="Calibri"/>
                <a:cs typeface="Calibri"/>
              </a:rPr>
              <a:t> </a:t>
            </a:r>
            <a:r>
              <a:rPr sz="794" spc="-4" dirty="0">
                <a:latin typeface="Calibri"/>
                <a:cs typeface="Calibri"/>
              </a:rPr>
              <a:t>lado  </a:t>
            </a:r>
            <a:r>
              <a:rPr sz="794" dirty="0">
                <a:latin typeface="Calibri"/>
                <a:cs typeface="Calibri"/>
              </a:rPr>
              <a:t>cercano al </a:t>
            </a:r>
            <a:r>
              <a:rPr sz="794" spc="-4" dirty="0">
                <a:latin typeface="Calibri"/>
                <a:cs typeface="Calibri"/>
              </a:rPr>
              <a:t>sitio donde </a:t>
            </a:r>
            <a:r>
              <a:rPr sz="794" dirty="0">
                <a:latin typeface="Calibri"/>
                <a:cs typeface="Calibri"/>
              </a:rPr>
              <a:t>va a  canalizar </a:t>
            </a:r>
            <a:r>
              <a:rPr sz="794" spc="-4" dirty="0">
                <a:latin typeface="Calibri"/>
                <a:cs typeface="Calibri"/>
              </a:rPr>
              <a:t>la</a:t>
            </a:r>
            <a:r>
              <a:rPr sz="794" spc="-13" dirty="0">
                <a:latin typeface="Calibri"/>
                <a:cs typeface="Calibri"/>
              </a:rPr>
              <a:t> </a:t>
            </a:r>
            <a:r>
              <a:rPr sz="794" dirty="0">
                <a:latin typeface="Calibri"/>
                <a:cs typeface="Calibri"/>
              </a:rPr>
              <a:t>vena</a:t>
            </a:r>
          </a:p>
        </p:txBody>
      </p:sp>
      <p:sp>
        <p:nvSpPr>
          <p:cNvPr id="101" name="object 101"/>
          <p:cNvSpPr/>
          <p:nvPr/>
        </p:nvSpPr>
        <p:spPr>
          <a:xfrm>
            <a:off x="8406877" y="2957681"/>
            <a:ext cx="129428" cy="1071282"/>
          </a:xfrm>
          <a:custGeom>
            <a:avLst/>
            <a:gdLst/>
            <a:ahLst/>
            <a:cxnLst/>
            <a:rect l="l" t="t" r="r" b="b"/>
            <a:pathLst>
              <a:path w="146684" h="1214120">
                <a:moveTo>
                  <a:pt x="0" y="0"/>
                </a:moveTo>
                <a:lnTo>
                  <a:pt x="0" y="1213865"/>
                </a:lnTo>
                <a:lnTo>
                  <a:pt x="146303" y="1213865"/>
                </a:lnTo>
                <a:lnTo>
                  <a:pt x="146303" y="0"/>
                </a:lnTo>
                <a:lnTo>
                  <a:pt x="0" y="0"/>
                </a:lnTo>
                <a:close/>
              </a:path>
            </a:pathLst>
          </a:custGeom>
          <a:solidFill>
            <a:srgbClr val="000000"/>
          </a:solidFill>
        </p:spPr>
        <p:txBody>
          <a:bodyPr wrap="square" lIns="0" tIns="0" rIns="0" bIns="0" rtlCol="0"/>
          <a:lstStyle/>
          <a:p>
            <a:endParaRPr sz="1588"/>
          </a:p>
        </p:txBody>
      </p:sp>
      <p:sp>
        <p:nvSpPr>
          <p:cNvPr id="102" name="object 102"/>
          <p:cNvSpPr/>
          <p:nvPr/>
        </p:nvSpPr>
        <p:spPr>
          <a:xfrm>
            <a:off x="8180966" y="3820982"/>
            <a:ext cx="1437154" cy="862293"/>
          </a:xfrm>
          <a:custGeom>
            <a:avLst/>
            <a:gdLst/>
            <a:ahLst/>
            <a:cxnLst/>
            <a:rect l="l" t="t" r="r" b="b"/>
            <a:pathLst>
              <a:path w="1628775" h="977264">
                <a:moveTo>
                  <a:pt x="1628394" y="879348"/>
                </a:moveTo>
                <a:lnTo>
                  <a:pt x="1628394" y="97535"/>
                </a:lnTo>
                <a:lnTo>
                  <a:pt x="1620762" y="59471"/>
                </a:lnTo>
                <a:lnTo>
                  <a:pt x="1599914" y="28479"/>
                </a:lnTo>
                <a:lnTo>
                  <a:pt x="1568922" y="7631"/>
                </a:lnTo>
                <a:lnTo>
                  <a:pt x="1530858" y="0"/>
                </a:lnTo>
                <a:lnTo>
                  <a:pt x="98297" y="0"/>
                </a:lnTo>
                <a:lnTo>
                  <a:pt x="60114" y="7631"/>
                </a:lnTo>
                <a:lnTo>
                  <a:pt x="28860" y="28479"/>
                </a:lnTo>
                <a:lnTo>
                  <a:pt x="7750" y="59471"/>
                </a:lnTo>
                <a:lnTo>
                  <a:pt x="0" y="97536"/>
                </a:lnTo>
                <a:lnTo>
                  <a:pt x="0" y="879348"/>
                </a:lnTo>
                <a:lnTo>
                  <a:pt x="7750" y="917090"/>
                </a:lnTo>
                <a:lnTo>
                  <a:pt x="28860" y="948118"/>
                </a:lnTo>
                <a:lnTo>
                  <a:pt x="60114" y="969144"/>
                </a:lnTo>
                <a:lnTo>
                  <a:pt x="98298" y="976884"/>
                </a:lnTo>
                <a:lnTo>
                  <a:pt x="1530858" y="976883"/>
                </a:lnTo>
                <a:lnTo>
                  <a:pt x="1568922" y="969144"/>
                </a:lnTo>
                <a:lnTo>
                  <a:pt x="1599914" y="948118"/>
                </a:lnTo>
                <a:lnTo>
                  <a:pt x="1620762" y="917090"/>
                </a:lnTo>
                <a:lnTo>
                  <a:pt x="1628394" y="879348"/>
                </a:lnTo>
                <a:close/>
              </a:path>
            </a:pathLst>
          </a:custGeom>
          <a:solidFill>
            <a:srgbClr val="B7DEE8"/>
          </a:solidFill>
        </p:spPr>
        <p:txBody>
          <a:bodyPr wrap="square" lIns="0" tIns="0" rIns="0" bIns="0" rtlCol="0"/>
          <a:lstStyle/>
          <a:p>
            <a:endParaRPr sz="1588"/>
          </a:p>
        </p:txBody>
      </p:sp>
      <p:sp>
        <p:nvSpPr>
          <p:cNvPr id="103" name="object 103"/>
          <p:cNvSpPr/>
          <p:nvPr/>
        </p:nvSpPr>
        <p:spPr>
          <a:xfrm>
            <a:off x="8180966" y="3820982"/>
            <a:ext cx="1437154" cy="862293"/>
          </a:xfrm>
          <a:custGeom>
            <a:avLst/>
            <a:gdLst/>
            <a:ahLst/>
            <a:cxnLst/>
            <a:rect l="l" t="t" r="r" b="b"/>
            <a:pathLst>
              <a:path w="1628775" h="977264">
                <a:moveTo>
                  <a:pt x="0" y="97536"/>
                </a:moveTo>
                <a:lnTo>
                  <a:pt x="7750" y="59471"/>
                </a:lnTo>
                <a:lnTo>
                  <a:pt x="60114" y="7631"/>
                </a:lnTo>
                <a:lnTo>
                  <a:pt x="98297" y="0"/>
                </a:lnTo>
                <a:lnTo>
                  <a:pt x="1530858" y="0"/>
                </a:lnTo>
                <a:lnTo>
                  <a:pt x="1568922" y="7631"/>
                </a:lnTo>
                <a:lnTo>
                  <a:pt x="1599914" y="28479"/>
                </a:lnTo>
                <a:lnTo>
                  <a:pt x="1620762" y="59471"/>
                </a:lnTo>
                <a:lnTo>
                  <a:pt x="1628394" y="97535"/>
                </a:lnTo>
                <a:lnTo>
                  <a:pt x="1628394" y="879348"/>
                </a:lnTo>
                <a:lnTo>
                  <a:pt x="1620762" y="917090"/>
                </a:lnTo>
                <a:lnTo>
                  <a:pt x="1568922" y="969144"/>
                </a:lnTo>
                <a:lnTo>
                  <a:pt x="1530858" y="976883"/>
                </a:lnTo>
                <a:lnTo>
                  <a:pt x="98298" y="976884"/>
                </a:lnTo>
                <a:lnTo>
                  <a:pt x="60114" y="969144"/>
                </a:lnTo>
                <a:lnTo>
                  <a:pt x="28860" y="948118"/>
                </a:lnTo>
                <a:lnTo>
                  <a:pt x="7750" y="917090"/>
                </a:lnTo>
                <a:lnTo>
                  <a:pt x="0" y="879348"/>
                </a:lnTo>
                <a:lnTo>
                  <a:pt x="0" y="97536"/>
                </a:lnTo>
                <a:close/>
              </a:path>
            </a:pathLst>
          </a:custGeom>
          <a:ln w="25400">
            <a:solidFill>
              <a:srgbClr val="FFFFFF"/>
            </a:solidFill>
          </a:ln>
        </p:spPr>
        <p:txBody>
          <a:bodyPr wrap="square" lIns="0" tIns="0" rIns="0" bIns="0" rtlCol="0"/>
          <a:lstStyle/>
          <a:p>
            <a:endParaRPr sz="1588"/>
          </a:p>
        </p:txBody>
      </p:sp>
      <p:sp>
        <p:nvSpPr>
          <p:cNvPr id="104" name="object 104"/>
          <p:cNvSpPr txBox="1"/>
          <p:nvPr/>
        </p:nvSpPr>
        <p:spPr>
          <a:xfrm>
            <a:off x="8297508" y="4002069"/>
            <a:ext cx="1201831" cy="133528"/>
          </a:xfrm>
          <a:prstGeom prst="rect">
            <a:avLst/>
          </a:prstGeom>
        </p:spPr>
        <p:txBody>
          <a:bodyPr vert="horz" wrap="square" lIns="0" tIns="11206" rIns="0" bIns="0" rtlCol="0">
            <a:spAutoFit/>
          </a:bodyPr>
          <a:lstStyle/>
          <a:p>
            <a:pPr marL="11206">
              <a:spcBef>
                <a:spcPts val="88"/>
              </a:spcBef>
            </a:pPr>
            <a:r>
              <a:rPr sz="794" dirty="0">
                <a:latin typeface="Calibri"/>
                <a:cs typeface="Calibri"/>
              </a:rPr>
              <a:t>Identifique al </a:t>
            </a:r>
            <a:r>
              <a:rPr sz="794" spc="-4" dirty="0">
                <a:latin typeface="Calibri"/>
                <a:cs typeface="Calibri"/>
              </a:rPr>
              <a:t>paciente por</a:t>
            </a:r>
            <a:r>
              <a:rPr sz="794" spc="-84" dirty="0">
                <a:latin typeface="Calibri"/>
                <a:cs typeface="Calibri"/>
              </a:rPr>
              <a:t> </a:t>
            </a:r>
            <a:r>
              <a:rPr sz="794" dirty="0">
                <a:latin typeface="Calibri"/>
                <a:cs typeface="Calibri"/>
              </a:rPr>
              <a:t>el</a:t>
            </a:r>
            <a:endParaRPr sz="794">
              <a:latin typeface="Calibri"/>
              <a:cs typeface="Calibri"/>
            </a:endParaRPr>
          </a:p>
        </p:txBody>
      </p:sp>
      <p:sp>
        <p:nvSpPr>
          <p:cNvPr id="105" name="object 105"/>
          <p:cNvSpPr txBox="1"/>
          <p:nvPr/>
        </p:nvSpPr>
        <p:spPr>
          <a:xfrm>
            <a:off x="8314321" y="4112332"/>
            <a:ext cx="1168213" cy="133528"/>
          </a:xfrm>
          <a:prstGeom prst="rect">
            <a:avLst/>
          </a:prstGeom>
        </p:spPr>
        <p:txBody>
          <a:bodyPr vert="horz" wrap="square" lIns="0" tIns="11206" rIns="0" bIns="0" rtlCol="0">
            <a:spAutoFit/>
          </a:bodyPr>
          <a:lstStyle/>
          <a:p>
            <a:pPr marL="11206">
              <a:spcBef>
                <a:spcPts val="88"/>
              </a:spcBef>
            </a:pPr>
            <a:r>
              <a:rPr sz="794" spc="-4" dirty="0">
                <a:latin typeface="Calibri"/>
                <a:cs typeface="Calibri"/>
              </a:rPr>
              <a:t>nombre, orden </a:t>
            </a:r>
            <a:r>
              <a:rPr sz="794" dirty="0">
                <a:latin typeface="Calibri"/>
                <a:cs typeface="Calibri"/>
              </a:rPr>
              <a:t>médica</a:t>
            </a:r>
            <a:r>
              <a:rPr sz="794" spc="-62" dirty="0">
                <a:latin typeface="Calibri"/>
                <a:cs typeface="Calibri"/>
              </a:rPr>
              <a:t> </a:t>
            </a:r>
            <a:r>
              <a:rPr sz="794" spc="-4" dirty="0">
                <a:latin typeface="Calibri"/>
                <a:cs typeface="Calibri"/>
              </a:rPr>
              <a:t>para</a:t>
            </a:r>
            <a:endParaRPr sz="794">
              <a:latin typeface="Calibri"/>
              <a:cs typeface="Calibri"/>
            </a:endParaRPr>
          </a:p>
        </p:txBody>
      </p:sp>
      <p:sp>
        <p:nvSpPr>
          <p:cNvPr id="106" name="object 106"/>
          <p:cNvSpPr txBox="1"/>
          <p:nvPr/>
        </p:nvSpPr>
        <p:spPr>
          <a:xfrm>
            <a:off x="8296842" y="4223270"/>
            <a:ext cx="1204072" cy="133528"/>
          </a:xfrm>
          <a:prstGeom prst="rect">
            <a:avLst/>
          </a:prstGeom>
        </p:spPr>
        <p:txBody>
          <a:bodyPr vert="horz" wrap="square" lIns="0" tIns="11206" rIns="0" bIns="0" rtlCol="0">
            <a:spAutoFit/>
          </a:bodyPr>
          <a:lstStyle/>
          <a:p>
            <a:pPr marL="11206">
              <a:spcBef>
                <a:spcPts val="88"/>
              </a:spcBef>
            </a:pPr>
            <a:r>
              <a:rPr sz="794" spc="-4" dirty="0">
                <a:latin typeface="Calibri"/>
                <a:cs typeface="Calibri"/>
              </a:rPr>
              <a:t>líquidos </a:t>
            </a:r>
            <a:r>
              <a:rPr sz="794" dirty="0">
                <a:latin typeface="Calibri"/>
                <a:cs typeface="Calibri"/>
              </a:rPr>
              <a:t>y/o medicamentos</a:t>
            </a:r>
            <a:r>
              <a:rPr sz="794" spc="-71" dirty="0">
                <a:latin typeface="Calibri"/>
                <a:cs typeface="Calibri"/>
              </a:rPr>
              <a:t> </a:t>
            </a:r>
            <a:r>
              <a:rPr sz="794" dirty="0">
                <a:latin typeface="Calibri"/>
                <a:cs typeface="Calibri"/>
              </a:rPr>
              <a:t>y</a:t>
            </a:r>
            <a:endParaRPr sz="794">
              <a:latin typeface="Calibri"/>
              <a:cs typeface="Calibri"/>
            </a:endParaRPr>
          </a:p>
        </p:txBody>
      </p:sp>
      <p:sp>
        <p:nvSpPr>
          <p:cNvPr id="107" name="object 107"/>
          <p:cNvSpPr txBox="1"/>
          <p:nvPr/>
        </p:nvSpPr>
        <p:spPr>
          <a:xfrm>
            <a:off x="8351303" y="4334208"/>
            <a:ext cx="1094254" cy="133528"/>
          </a:xfrm>
          <a:prstGeom prst="rect">
            <a:avLst/>
          </a:prstGeom>
        </p:spPr>
        <p:txBody>
          <a:bodyPr vert="horz" wrap="square" lIns="0" tIns="11206" rIns="0" bIns="0" rtlCol="0">
            <a:spAutoFit/>
          </a:bodyPr>
          <a:lstStyle/>
          <a:p>
            <a:pPr marL="11206">
              <a:spcBef>
                <a:spcPts val="88"/>
              </a:spcBef>
            </a:pPr>
            <a:r>
              <a:rPr sz="794" spc="-4" dirty="0">
                <a:latin typeface="Calibri"/>
                <a:cs typeface="Calibri"/>
              </a:rPr>
              <a:t>explique </a:t>
            </a:r>
            <a:r>
              <a:rPr sz="794" dirty="0">
                <a:latin typeface="Calibri"/>
                <a:cs typeface="Calibri"/>
              </a:rPr>
              <a:t>el</a:t>
            </a:r>
            <a:r>
              <a:rPr sz="794" spc="-44" dirty="0">
                <a:latin typeface="Calibri"/>
                <a:cs typeface="Calibri"/>
              </a:rPr>
              <a:t> </a:t>
            </a:r>
            <a:r>
              <a:rPr sz="794" spc="-4" dirty="0">
                <a:latin typeface="Calibri"/>
                <a:cs typeface="Calibri"/>
              </a:rPr>
              <a:t>procedimiento</a:t>
            </a:r>
            <a:endParaRPr sz="794">
              <a:latin typeface="Calibri"/>
              <a:cs typeface="Calibri"/>
            </a:endParaRPr>
          </a:p>
        </p:txBody>
      </p:sp>
      <p:sp>
        <p:nvSpPr>
          <p:cNvPr id="108" name="object 108"/>
          <p:cNvSpPr/>
          <p:nvPr/>
        </p:nvSpPr>
        <p:spPr>
          <a:xfrm>
            <a:off x="8406877" y="1879898"/>
            <a:ext cx="129428" cy="1071843"/>
          </a:xfrm>
          <a:custGeom>
            <a:avLst/>
            <a:gdLst/>
            <a:ahLst/>
            <a:cxnLst/>
            <a:rect l="l" t="t" r="r" b="b"/>
            <a:pathLst>
              <a:path w="146684" h="1214754">
                <a:moveTo>
                  <a:pt x="0" y="0"/>
                </a:moveTo>
                <a:lnTo>
                  <a:pt x="0" y="1214627"/>
                </a:lnTo>
                <a:lnTo>
                  <a:pt x="146303" y="1214627"/>
                </a:lnTo>
                <a:lnTo>
                  <a:pt x="146303" y="0"/>
                </a:lnTo>
                <a:lnTo>
                  <a:pt x="0" y="0"/>
                </a:lnTo>
                <a:close/>
              </a:path>
            </a:pathLst>
          </a:custGeom>
          <a:solidFill>
            <a:srgbClr val="000000"/>
          </a:solidFill>
        </p:spPr>
        <p:txBody>
          <a:bodyPr wrap="square" lIns="0" tIns="0" rIns="0" bIns="0" rtlCol="0"/>
          <a:lstStyle/>
          <a:p>
            <a:endParaRPr sz="1588"/>
          </a:p>
        </p:txBody>
      </p:sp>
      <p:sp>
        <p:nvSpPr>
          <p:cNvPr id="109" name="object 109"/>
          <p:cNvSpPr/>
          <p:nvPr/>
        </p:nvSpPr>
        <p:spPr>
          <a:xfrm>
            <a:off x="8180966" y="2743200"/>
            <a:ext cx="1437154" cy="862293"/>
          </a:xfrm>
          <a:custGeom>
            <a:avLst/>
            <a:gdLst/>
            <a:ahLst/>
            <a:cxnLst/>
            <a:rect l="l" t="t" r="r" b="b"/>
            <a:pathLst>
              <a:path w="1628775" h="977264">
                <a:moveTo>
                  <a:pt x="1628394" y="879348"/>
                </a:moveTo>
                <a:lnTo>
                  <a:pt x="1628394" y="97535"/>
                </a:lnTo>
                <a:lnTo>
                  <a:pt x="1620762" y="59471"/>
                </a:lnTo>
                <a:lnTo>
                  <a:pt x="1599914" y="28479"/>
                </a:lnTo>
                <a:lnTo>
                  <a:pt x="1568922" y="7631"/>
                </a:lnTo>
                <a:lnTo>
                  <a:pt x="1530858" y="0"/>
                </a:lnTo>
                <a:lnTo>
                  <a:pt x="98297" y="0"/>
                </a:lnTo>
                <a:lnTo>
                  <a:pt x="60114" y="7631"/>
                </a:lnTo>
                <a:lnTo>
                  <a:pt x="28860" y="28479"/>
                </a:lnTo>
                <a:lnTo>
                  <a:pt x="7750" y="59471"/>
                </a:lnTo>
                <a:lnTo>
                  <a:pt x="0" y="97536"/>
                </a:lnTo>
                <a:lnTo>
                  <a:pt x="0" y="879348"/>
                </a:lnTo>
                <a:lnTo>
                  <a:pt x="7750" y="917412"/>
                </a:lnTo>
                <a:lnTo>
                  <a:pt x="28860" y="948404"/>
                </a:lnTo>
                <a:lnTo>
                  <a:pt x="60114" y="969252"/>
                </a:lnTo>
                <a:lnTo>
                  <a:pt x="98298" y="976884"/>
                </a:lnTo>
                <a:lnTo>
                  <a:pt x="1530858" y="976883"/>
                </a:lnTo>
                <a:lnTo>
                  <a:pt x="1568922" y="969252"/>
                </a:lnTo>
                <a:lnTo>
                  <a:pt x="1599914" y="948404"/>
                </a:lnTo>
                <a:lnTo>
                  <a:pt x="1620762" y="917412"/>
                </a:lnTo>
                <a:lnTo>
                  <a:pt x="1628394" y="879348"/>
                </a:lnTo>
                <a:close/>
              </a:path>
            </a:pathLst>
          </a:custGeom>
          <a:solidFill>
            <a:srgbClr val="E46C0A"/>
          </a:solidFill>
        </p:spPr>
        <p:txBody>
          <a:bodyPr wrap="square" lIns="0" tIns="0" rIns="0" bIns="0" rtlCol="0"/>
          <a:lstStyle/>
          <a:p>
            <a:endParaRPr sz="1588"/>
          </a:p>
        </p:txBody>
      </p:sp>
      <p:sp>
        <p:nvSpPr>
          <p:cNvPr id="110" name="object 110"/>
          <p:cNvSpPr/>
          <p:nvPr/>
        </p:nvSpPr>
        <p:spPr>
          <a:xfrm>
            <a:off x="8180966" y="2743200"/>
            <a:ext cx="1437154" cy="862293"/>
          </a:xfrm>
          <a:custGeom>
            <a:avLst/>
            <a:gdLst/>
            <a:ahLst/>
            <a:cxnLst/>
            <a:rect l="l" t="t" r="r" b="b"/>
            <a:pathLst>
              <a:path w="1628775" h="977264">
                <a:moveTo>
                  <a:pt x="0" y="97536"/>
                </a:moveTo>
                <a:lnTo>
                  <a:pt x="7750" y="59471"/>
                </a:lnTo>
                <a:lnTo>
                  <a:pt x="60114" y="7631"/>
                </a:lnTo>
                <a:lnTo>
                  <a:pt x="98297" y="0"/>
                </a:lnTo>
                <a:lnTo>
                  <a:pt x="1530858" y="0"/>
                </a:lnTo>
                <a:lnTo>
                  <a:pt x="1568922" y="7631"/>
                </a:lnTo>
                <a:lnTo>
                  <a:pt x="1599914" y="28479"/>
                </a:lnTo>
                <a:lnTo>
                  <a:pt x="1620762" y="59471"/>
                </a:lnTo>
                <a:lnTo>
                  <a:pt x="1628394" y="97535"/>
                </a:lnTo>
                <a:lnTo>
                  <a:pt x="1628394" y="879348"/>
                </a:lnTo>
                <a:lnTo>
                  <a:pt x="1620762" y="917412"/>
                </a:lnTo>
                <a:lnTo>
                  <a:pt x="1568922" y="969252"/>
                </a:lnTo>
                <a:lnTo>
                  <a:pt x="1530858" y="976883"/>
                </a:lnTo>
                <a:lnTo>
                  <a:pt x="98298" y="976884"/>
                </a:lnTo>
                <a:lnTo>
                  <a:pt x="60114" y="969252"/>
                </a:lnTo>
                <a:lnTo>
                  <a:pt x="28860" y="948404"/>
                </a:lnTo>
                <a:lnTo>
                  <a:pt x="7750" y="917412"/>
                </a:lnTo>
                <a:lnTo>
                  <a:pt x="0" y="879348"/>
                </a:lnTo>
                <a:lnTo>
                  <a:pt x="0" y="97536"/>
                </a:lnTo>
                <a:close/>
              </a:path>
            </a:pathLst>
          </a:custGeom>
          <a:ln w="25400">
            <a:solidFill>
              <a:srgbClr val="FFFFFF"/>
            </a:solidFill>
          </a:ln>
        </p:spPr>
        <p:txBody>
          <a:bodyPr wrap="square" lIns="0" tIns="0" rIns="0" bIns="0" rtlCol="0"/>
          <a:lstStyle/>
          <a:p>
            <a:endParaRPr sz="1588"/>
          </a:p>
        </p:txBody>
      </p:sp>
      <p:sp>
        <p:nvSpPr>
          <p:cNvPr id="111" name="object 111"/>
          <p:cNvSpPr txBox="1"/>
          <p:nvPr/>
        </p:nvSpPr>
        <p:spPr>
          <a:xfrm>
            <a:off x="8237668" y="2979421"/>
            <a:ext cx="205628"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Colo</a:t>
            </a:r>
            <a:endParaRPr sz="794">
              <a:latin typeface="Calibri"/>
              <a:cs typeface="Calibri"/>
            </a:endParaRPr>
          </a:p>
        </p:txBody>
      </p:sp>
      <p:sp>
        <p:nvSpPr>
          <p:cNvPr id="112" name="object 112"/>
          <p:cNvSpPr txBox="1"/>
          <p:nvPr/>
        </p:nvSpPr>
        <p:spPr>
          <a:xfrm>
            <a:off x="8286752" y="2979420"/>
            <a:ext cx="1271868" cy="255161"/>
          </a:xfrm>
          <a:prstGeom prst="rect">
            <a:avLst/>
          </a:prstGeom>
        </p:spPr>
        <p:txBody>
          <a:bodyPr vert="horz" wrap="square" lIns="0" tIns="24093" rIns="0" bIns="0" rtlCol="0">
            <a:spAutoFit/>
          </a:bodyPr>
          <a:lstStyle/>
          <a:p>
            <a:pPr marL="11206" marR="4483" indent="133917">
              <a:lnSpc>
                <a:spcPts val="865"/>
              </a:lnSpc>
              <a:spcBef>
                <a:spcPts val="190"/>
              </a:spcBef>
            </a:pPr>
            <a:r>
              <a:rPr sz="794" spc="-4" dirty="0">
                <a:solidFill>
                  <a:srgbClr val="FFFFFF"/>
                </a:solidFill>
                <a:latin typeface="Calibri"/>
                <a:cs typeface="Calibri"/>
              </a:rPr>
              <a:t>que </a:t>
            </a:r>
            <a:r>
              <a:rPr sz="794" dirty="0">
                <a:solidFill>
                  <a:srgbClr val="FFFFFF"/>
                </a:solidFill>
                <a:latin typeface="Calibri"/>
                <a:cs typeface="Calibri"/>
              </a:rPr>
              <a:t>al </a:t>
            </a:r>
            <a:r>
              <a:rPr sz="794" spc="-4" dirty="0">
                <a:solidFill>
                  <a:srgbClr val="FFFFFF"/>
                </a:solidFill>
                <a:latin typeface="Calibri"/>
                <a:cs typeface="Calibri"/>
              </a:rPr>
              <a:t>paciente </a:t>
            </a:r>
            <a:r>
              <a:rPr sz="794" dirty="0">
                <a:solidFill>
                  <a:srgbClr val="FFFFFF"/>
                </a:solidFill>
                <a:latin typeface="Calibri"/>
                <a:cs typeface="Calibri"/>
              </a:rPr>
              <a:t>en</a:t>
            </a:r>
            <a:r>
              <a:rPr sz="794" spc="-79" dirty="0">
                <a:solidFill>
                  <a:srgbClr val="FFFFFF"/>
                </a:solidFill>
                <a:latin typeface="Calibri"/>
                <a:cs typeface="Calibri"/>
              </a:rPr>
              <a:t> </a:t>
            </a:r>
            <a:r>
              <a:rPr sz="794" spc="-4" dirty="0">
                <a:solidFill>
                  <a:srgbClr val="FFFFFF"/>
                </a:solidFill>
                <a:latin typeface="Calibri"/>
                <a:cs typeface="Calibri"/>
              </a:rPr>
              <a:t>posición  de de</a:t>
            </a:r>
            <a:endParaRPr sz="794">
              <a:latin typeface="Calibri"/>
              <a:cs typeface="Calibri"/>
            </a:endParaRPr>
          </a:p>
        </p:txBody>
      </p:sp>
      <p:sp>
        <p:nvSpPr>
          <p:cNvPr id="113" name="object 113"/>
          <p:cNvSpPr txBox="1"/>
          <p:nvPr/>
        </p:nvSpPr>
        <p:spPr>
          <a:xfrm>
            <a:off x="8516086" y="3089683"/>
            <a:ext cx="993962"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cúbito dorsal </a:t>
            </a:r>
            <a:r>
              <a:rPr sz="794" dirty="0">
                <a:solidFill>
                  <a:srgbClr val="FFFFFF"/>
                </a:solidFill>
                <a:latin typeface="Calibri"/>
                <a:cs typeface="Calibri"/>
              </a:rPr>
              <a:t>o</a:t>
            </a:r>
            <a:r>
              <a:rPr sz="794" spc="-57" dirty="0">
                <a:solidFill>
                  <a:srgbClr val="FFFFFF"/>
                </a:solidFill>
                <a:latin typeface="Calibri"/>
                <a:cs typeface="Calibri"/>
              </a:rPr>
              <a:t> </a:t>
            </a:r>
            <a:r>
              <a:rPr sz="794" spc="-4" dirty="0">
                <a:solidFill>
                  <a:srgbClr val="FFFFFF"/>
                </a:solidFill>
                <a:latin typeface="Calibri"/>
                <a:cs typeface="Calibri"/>
              </a:rPr>
              <a:t>posición</a:t>
            </a:r>
            <a:endParaRPr sz="794">
              <a:latin typeface="Calibri"/>
              <a:cs typeface="Calibri"/>
            </a:endParaRPr>
          </a:p>
        </p:txBody>
      </p:sp>
      <p:sp>
        <p:nvSpPr>
          <p:cNvPr id="114" name="object 114"/>
          <p:cNvSpPr txBox="1"/>
          <p:nvPr/>
        </p:nvSpPr>
        <p:spPr>
          <a:xfrm>
            <a:off x="8688823" y="3200621"/>
            <a:ext cx="420221" cy="133528"/>
          </a:xfrm>
          <a:prstGeom prst="rect">
            <a:avLst/>
          </a:prstGeom>
        </p:spPr>
        <p:txBody>
          <a:bodyPr vert="horz" wrap="square" lIns="0" tIns="11206" rIns="0" bIns="0" rtlCol="0">
            <a:spAutoFit/>
          </a:bodyPr>
          <a:lstStyle/>
          <a:p>
            <a:pPr marL="11206">
              <a:spcBef>
                <a:spcPts val="88"/>
              </a:spcBef>
            </a:pPr>
            <a:r>
              <a:rPr sz="794" dirty="0">
                <a:solidFill>
                  <a:srgbClr val="FFFFFF"/>
                </a:solidFill>
                <a:latin typeface="Calibri"/>
                <a:cs typeface="Calibri"/>
              </a:rPr>
              <a:t>adecuada</a:t>
            </a:r>
            <a:endParaRPr sz="794">
              <a:latin typeface="Calibri"/>
              <a:cs typeface="Calibri"/>
            </a:endParaRPr>
          </a:p>
        </p:txBody>
      </p:sp>
      <p:sp>
        <p:nvSpPr>
          <p:cNvPr id="115" name="object 115"/>
          <p:cNvSpPr/>
          <p:nvPr/>
        </p:nvSpPr>
        <p:spPr>
          <a:xfrm>
            <a:off x="8180966" y="1665418"/>
            <a:ext cx="1437154" cy="862293"/>
          </a:xfrm>
          <a:custGeom>
            <a:avLst/>
            <a:gdLst/>
            <a:ahLst/>
            <a:cxnLst/>
            <a:rect l="l" t="t" r="r" b="b"/>
            <a:pathLst>
              <a:path w="1628775" h="977264">
                <a:moveTo>
                  <a:pt x="1628394" y="879348"/>
                </a:moveTo>
                <a:lnTo>
                  <a:pt x="1628394" y="98298"/>
                </a:lnTo>
                <a:lnTo>
                  <a:pt x="1620762" y="60114"/>
                </a:lnTo>
                <a:lnTo>
                  <a:pt x="1599914" y="28860"/>
                </a:lnTo>
                <a:lnTo>
                  <a:pt x="1568922" y="7750"/>
                </a:lnTo>
                <a:lnTo>
                  <a:pt x="1530858" y="0"/>
                </a:lnTo>
                <a:lnTo>
                  <a:pt x="98297" y="0"/>
                </a:lnTo>
                <a:lnTo>
                  <a:pt x="60114" y="7750"/>
                </a:lnTo>
                <a:lnTo>
                  <a:pt x="28860" y="28860"/>
                </a:lnTo>
                <a:lnTo>
                  <a:pt x="7750" y="60114"/>
                </a:lnTo>
                <a:lnTo>
                  <a:pt x="0" y="98298"/>
                </a:lnTo>
                <a:lnTo>
                  <a:pt x="0" y="879348"/>
                </a:lnTo>
                <a:lnTo>
                  <a:pt x="7750" y="917412"/>
                </a:lnTo>
                <a:lnTo>
                  <a:pt x="28860" y="948404"/>
                </a:lnTo>
                <a:lnTo>
                  <a:pt x="60114" y="969252"/>
                </a:lnTo>
                <a:lnTo>
                  <a:pt x="98298" y="976884"/>
                </a:lnTo>
                <a:lnTo>
                  <a:pt x="1530858" y="976884"/>
                </a:lnTo>
                <a:lnTo>
                  <a:pt x="1568922" y="969252"/>
                </a:lnTo>
                <a:lnTo>
                  <a:pt x="1599914" y="948404"/>
                </a:lnTo>
                <a:lnTo>
                  <a:pt x="1620762" y="917412"/>
                </a:lnTo>
                <a:lnTo>
                  <a:pt x="1628394" y="879348"/>
                </a:lnTo>
                <a:close/>
              </a:path>
            </a:pathLst>
          </a:custGeom>
          <a:solidFill>
            <a:srgbClr val="4F81BD"/>
          </a:solidFill>
        </p:spPr>
        <p:txBody>
          <a:bodyPr wrap="square" lIns="0" tIns="0" rIns="0" bIns="0" rtlCol="0"/>
          <a:lstStyle/>
          <a:p>
            <a:endParaRPr sz="1588"/>
          </a:p>
        </p:txBody>
      </p:sp>
      <p:sp>
        <p:nvSpPr>
          <p:cNvPr id="116" name="object 116"/>
          <p:cNvSpPr/>
          <p:nvPr/>
        </p:nvSpPr>
        <p:spPr>
          <a:xfrm>
            <a:off x="8180966" y="1665418"/>
            <a:ext cx="1437154" cy="862293"/>
          </a:xfrm>
          <a:custGeom>
            <a:avLst/>
            <a:gdLst/>
            <a:ahLst/>
            <a:cxnLst/>
            <a:rect l="l" t="t" r="r" b="b"/>
            <a:pathLst>
              <a:path w="1628775" h="977264">
                <a:moveTo>
                  <a:pt x="0" y="98298"/>
                </a:moveTo>
                <a:lnTo>
                  <a:pt x="7750" y="60114"/>
                </a:lnTo>
                <a:lnTo>
                  <a:pt x="60114" y="7750"/>
                </a:lnTo>
                <a:lnTo>
                  <a:pt x="98297" y="0"/>
                </a:lnTo>
                <a:lnTo>
                  <a:pt x="1530858" y="0"/>
                </a:lnTo>
                <a:lnTo>
                  <a:pt x="1568922" y="7750"/>
                </a:lnTo>
                <a:lnTo>
                  <a:pt x="1599914" y="28860"/>
                </a:lnTo>
                <a:lnTo>
                  <a:pt x="1620762" y="60114"/>
                </a:lnTo>
                <a:lnTo>
                  <a:pt x="1628394" y="98298"/>
                </a:lnTo>
                <a:lnTo>
                  <a:pt x="1628394" y="879348"/>
                </a:lnTo>
                <a:lnTo>
                  <a:pt x="1620762" y="917412"/>
                </a:lnTo>
                <a:lnTo>
                  <a:pt x="1568922" y="969252"/>
                </a:lnTo>
                <a:lnTo>
                  <a:pt x="1530858" y="976884"/>
                </a:lnTo>
                <a:lnTo>
                  <a:pt x="98298" y="976884"/>
                </a:lnTo>
                <a:lnTo>
                  <a:pt x="60114" y="969252"/>
                </a:lnTo>
                <a:lnTo>
                  <a:pt x="28860" y="948404"/>
                </a:lnTo>
                <a:lnTo>
                  <a:pt x="7750" y="917412"/>
                </a:lnTo>
                <a:lnTo>
                  <a:pt x="0" y="879348"/>
                </a:lnTo>
                <a:lnTo>
                  <a:pt x="0" y="98298"/>
                </a:lnTo>
                <a:close/>
              </a:path>
            </a:pathLst>
          </a:custGeom>
          <a:ln w="25400">
            <a:solidFill>
              <a:srgbClr val="FFFFFF"/>
            </a:solidFill>
          </a:ln>
        </p:spPr>
        <p:txBody>
          <a:bodyPr wrap="square" lIns="0" tIns="0" rIns="0" bIns="0" rtlCol="0"/>
          <a:lstStyle/>
          <a:p>
            <a:endParaRPr sz="1588"/>
          </a:p>
        </p:txBody>
      </p:sp>
      <p:sp>
        <p:nvSpPr>
          <p:cNvPr id="117" name="object 117"/>
          <p:cNvSpPr txBox="1"/>
          <p:nvPr/>
        </p:nvSpPr>
        <p:spPr>
          <a:xfrm>
            <a:off x="8245065" y="1846505"/>
            <a:ext cx="1307166"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Coloque </a:t>
            </a:r>
            <a:r>
              <a:rPr sz="794" dirty="0">
                <a:solidFill>
                  <a:srgbClr val="FFFFFF"/>
                </a:solidFill>
                <a:latin typeface="Calibri"/>
                <a:cs typeface="Calibri"/>
              </a:rPr>
              <a:t>el </a:t>
            </a:r>
            <a:r>
              <a:rPr sz="794" spc="-4" dirty="0">
                <a:solidFill>
                  <a:srgbClr val="FFFFFF"/>
                </a:solidFill>
                <a:latin typeface="Calibri"/>
                <a:cs typeface="Calibri"/>
              </a:rPr>
              <a:t>brazo del paciente</a:t>
            </a:r>
            <a:r>
              <a:rPr sz="794" spc="-66" dirty="0">
                <a:solidFill>
                  <a:srgbClr val="FFFFFF"/>
                </a:solidFill>
                <a:latin typeface="Calibri"/>
                <a:cs typeface="Calibri"/>
              </a:rPr>
              <a:t> </a:t>
            </a:r>
            <a:r>
              <a:rPr sz="794" dirty="0">
                <a:solidFill>
                  <a:srgbClr val="FFFFFF"/>
                </a:solidFill>
                <a:latin typeface="Calibri"/>
                <a:cs typeface="Calibri"/>
              </a:rPr>
              <a:t>a</a:t>
            </a:r>
            <a:endParaRPr sz="794">
              <a:latin typeface="Calibri"/>
              <a:cs typeface="Calibri"/>
            </a:endParaRPr>
          </a:p>
        </p:txBody>
      </p:sp>
      <p:sp>
        <p:nvSpPr>
          <p:cNvPr id="118" name="object 118"/>
          <p:cNvSpPr txBox="1"/>
          <p:nvPr/>
        </p:nvSpPr>
        <p:spPr>
          <a:xfrm>
            <a:off x="8391633" y="1956768"/>
            <a:ext cx="1013572" cy="133528"/>
          </a:xfrm>
          <a:prstGeom prst="rect">
            <a:avLst/>
          </a:prstGeom>
        </p:spPr>
        <p:txBody>
          <a:bodyPr vert="horz" wrap="square" lIns="0" tIns="11206" rIns="0" bIns="0" rtlCol="0">
            <a:spAutoFit/>
          </a:bodyPr>
          <a:lstStyle/>
          <a:p>
            <a:pPr marL="11206">
              <a:spcBef>
                <a:spcPts val="88"/>
              </a:spcBef>
            </a:pPr>
            <a:r>
              <a:rPr sz="794" spc="-4" dirty="0">
                <a:solidFill>
                  <a:srgbClr val="FFFFFF"/>
                </a:solidFill>
                <a:latin typeface="Calibri"/>
                <a:cs typeface="Calibri"/>
              </a:rPr>
              <a:t>un nivel </a:t>
            </a:r>
            <a:r>
              <a:rPr sz="794" dirty="0">
                <a:solidFill>
                  <a:srgbClr val="FFFFFF"/>
                </a:solidFill>
                <a:latin typeface="Calibri"/>
                <a:cs typeface="Calibri"/>
              </a:rPr>
              <a:t>más </a:t>
            </a:r>
            <a:r>
              <a:rPr sz="794" spc="-4" dirty="0">
                <a:solidFill>
                  <a:srgbClr val="FFFFFF"/>
                </a:solidFill>
                <a:latin typeface="Calibri"/>
                <a:cs typeface="Calibri"/>
              </a:rPr>
              <a:t>bajo que</a:t>
            </a:r>
            <a:r>
              <a:rPr sz="794" spc="-62" dirty="0">
                <a:solidFill>
                  <a:srgbClr val="FFFFFF"/>
                </a:solidFill>
                <a:latin typeface="Calibri"/>
                <a:cs typeface="Calibri"/>
              </a:rPr>
              <a:t> </a:t>
            </a:r>
            <a:r>
              <a:rPr sz="794" dirty="0">
                <a:solidFill>
                  <a:srgbClr val="FFFFFF"/>
                </a:solidFill>
                <a:latin typeface="Calibri"/>
                <a:cs typeface="Calibri"/>
              </a:rPr>
              <a:t>el</a:t>
            </a:r>
            <a:endParaRPr sz="794">
              <a:latin typeface="Calibri"/>
              <a:cs typeface="Calibri"/>
            </a:endParaRPr>
          </a:p>
        </p:txBody>
      </p:sp>
      <p:sp>
        <p:nvSpPr>
          <p:cNvPr id="119" name="object 119"/>
          <p:cNvSpPr txBox="1"/>
          <p:nvPr/>
        </p:nvSpPr>
        <p:spPr>
          <a:xfrm>
            <a:off x="8259183" y="2067706"/>
            <a:ext cx="1278591" cy="133528"/>
          </a:xfrm>
          <a:prstGeom prst="rect">
            <a:avLst/>
          </a:prstGeom>
        </p:spPr>
        <p:txBody>
          <a:bodyPr vert="horz" wrap="square" lIns="0" tIns="11206" rIns="0" bIns="0" rtlCol="0">
            <a:spAutoFit/>
          </a:bodyPr>
          <a:lstStyle/>
          <a:p>
            <a:pPr marL="11206">
              <a:spcBef>
                <a:spcPts val="88"/>
              </a:spcBef>
            </a:pPr>
            <a:r>
              <a:rPr sz="794" dirty="0">
                <a:solidFill>
                  <a:srgbClr val="FFFFFF"/>
                </a:solidFill>
                <a:latin typeface="Calibri"/>
                <a:cs typeface="Calibri"/>
              </a:rPr>
              <a:t>cuerpo, </a:t>
            </a:r>
            <a:r>
              <a:rPr sz="794" spc="-4" dirty="0">
                <a:solidFill>
                  <a:srgbClr val="FFFFFF"/>
                </a:solidFill>
                <a:latin typeface="Calibri"/>
                <a:cs typeface="Calibri"/>
              </a:rPr>
              <a:t>seleccione la </a:t>
            </a:r>
            <a:r>
              <a:rPr sz="794" dirty="0">
                <a:solidFill>
                  <a:srgbClr val="FFFFFF"/>
                </a:solidFill>
                <a:latin typeface="Calibri"/>
                <a:cs typeface="Calibri"/>
              </a:rPr>
              <a:t>vena</a:t>
            </a:r>
            <a:r>
              <a:rPr sz="794" spc="-66" dirty="0">
                <a:solidFill>
                  <a:srgbClr val="FFFFFF"/>
                </a:solidFill>
                <a:latin typeface="Calibri"/>
                <a:cs typeface="Calibri"/>
              </a:rPr>
              <a:t> </a:t>
            </a:r>
            <a:r>
              <a:rPr sz="794" spc="-4" dirty="0">
                <a:solidFill>
                  <a:srgbClr val="FFFFFF"/>
                </a:solidFill>
                <a:latin typeface="Calibri"/>
                <a:cs typeface="Calibri"/>
              </a:rPr>
              <a:t>que</a:t>
            </a:r>
            <a:endParaRPr sz="794">
              <a:latin typeface="Calibri"/>
              <a:cs typeface="Calibri"/>
            </a:endParaRPr>
          </a:p>
        </p:txBody>
      </p:sp>
      <p:sp>
        <p:nvSpPr>
          <p:cNvPr id="120" name="object 120"/>
          <p:cNvSpPr txBox="1"/>
          <p:nvPr/>
        </p:nvSpPr>
        <p:spPr>
          <a:xfrm>
            <a:off x="8586623" y="2178645"/>
            <a:ext cx="623607" cy="133528"/>
          </a:xfrm>
          <a:prstGeom prst="rect">
            <a:avLst/>
          </a:prstGeom>
        </p:spPr>
        <p:txBody>
          <a:bodyPr vert="horz" wrap="square" lIns="0" tIns="11206" rIns="0" bIns="0" rtlCol="0">
            <a:spAutoFit/>
          </a:bodyPr>
          <a:lstStyle/>
          <a:p>
            <a:pPr marL="11206">
              <a:spcBef>
                <a:spcPts val="88"/>
              </a:spcBef>
            </a:pPr>
            <a:r>
              <a:rPr sz="794" dirty="0">
                <a:solidFill>
                  <a:srgbClr val="FFFFFF"/>
                </a:solidFill>
                <a:latin typeface="Calibri"/>
                <a:cs typeface="Calibri"/>
              </a:rPr>
              <a:t>va a</a:t>
            </a:r>
            <a:r>
              <a:rPr sz="794" spc="-75" dirty="0">
                <a:solidFill>
                  <a:srgbClr val="FFFFFF"/>
                </a:solidFill>
                <a:latin typeface="Calibri"/>
                <a:cs typeface="Calibri"/>
              </a:rPr>
              <a:t> </a:t>
            </a:r>
            <a:r>
              <a:rPr sz="794" spc="-4" dirty="0">
                <a:solidFill>
                  <a:srgbClr val="FFFFFF"/>
                </a:solidFill>
                <a:latin typeface="Calibri"/>
                <a:cs typeface="Calibri"/>
              </a:rPr>
              <a:t>puncionar</a:t>
            </a:r>
            <a:endParaRPr sz="794">
              <a:latin typeface="Calibri"/>
              <a:cs typeface="Calibri"/>
            </a:endParaRPr>
          </a:p>
        </p:txBody>
      </p:sp>
      <p:sp>
        <p:nvSpPr>
          <p:cNvPr id="122" name="object 3"/>
          <p:cNvSpPr txBox="1">
            <a:spLocks noGrp="1"/>
          </p:cNvSpPr>
          <p:nvPr>
            <p:ph type="title"/>
          </p:nvPr>
        </p:nvSpPr>
        <p:spPr>
          <a:xfrm>
            <a:off x="1083007" y="191473"/>
            <a:ext cx="10374265" cy="1241856"/>
          </a:xfrm>
          <a:prstGeom prst="rect">
            <a:avLst/>
          </a:prstGeom>
        </p:spPr>
        <p:txBody>
          <a:bodyPr vert="horz" wrap="square" lIns="0" tIns="10646" rIns="0" bIns="0" rtlCol="0" anchor="t">
            <a:spAutoFit/>
          </a:bodyPr>
          <a:lstStyle/>
          <a:p>
            <a:pPr marL="11206" marR="4483" indent="320505" algn="ctr">
              <a:lnSpc>
                <a:spcPct val="100000"/>
              </a:lnSpc>
              <a:spcBef>
                <a:spcPts val="84"/>
              </a:spcBef>
            </a:pPr>
            <a:r>
              <a:rPr lang="es-CO" sz="4000" dirty="0"/>
              <a:t>PROCEDIMIENTO  PARA REALIZAR VENOPUNCION</a:t>
            </a:r>
            <a:endParaRPr sz="4000" dirty="0"/>
          </a:p>
        </p:txBody>
      </p:sp>
      <p:pic>
        <p:nvPicPr>
          <p:cNvPr id="121" name="Imagen 120" descr="LOGO 1">
            <a:extLst>
              <a:ext uri="{FF2B5EF4-FFF2-40B4-BE49-F238E27FC236}">
                <a16:creationId xmlns:a16="http://schemas.microsoft.com/office/drawing/2014/main" id="{6992B91C-5DB5-4213-B562-51BF642D4C71}"/>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10588245" y="6210300"/>
            <a:ext cx="1571625" cy="647700"/>
          </a:xfrm>
          <a:prstGeom prst="rect">
            <a:avLst/>
          </a:prstGeom>
          <a:noFill/>
          <a:ln>
            <a:noFill/>
          </a:ln>
        </p:spPr>
      </p:pic>
    </p:spTree>
    <p:extLst>
      <p:ext uri="{BB962C8B-B14F-4D97-AF65-F5344CB8AC3E}">
        <p14:creationId xmlns:p14="http://schemas.microsoft.com/office/powerpoint/2010/main" val="300593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042174" y="1926290"/>
            <a:ext cx="126401" cy="1044164"/>
          </a:xfrm>
          <a:prstGeom prst="rect">
            <a:avLst/>
          </a:prstGeom>
          <a:blipFill>
            <a:blip r:embed="rId2" cstate="print"/>
            <a:stretch>
              <a:fillRect/>
            </a:stretch>
          </a:blipFill>
        </p:spPr>
        <p:txBody>
          <a:bodyPr wrap="square" lIns="0" tIns="0" rIns="0" bIns="0" rtlCol="0"/>
          <a:lstStyle/>
          <a:p>
            <a:endParaRPr sz="1588"/>
          </a:p>
        </p:txBody>
      </p:sp>
      <p:sp>
        <p:nvSpPr>
          <p:cNvPr id="5" name="object 5"/>
          <p:cNvSpPr/>
          <p:nvPr/>
        </p:nvSpPr>
        <p:spPr>
          <a:xfrm>
            <a:off x="3037971" y="1922089"/>
            <a:ext cx="134807" cy="1052569"/>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3042173" y="1926290"/>
            <a:ext cx="126626" cy="1044388"/>
          </a:xfrm>
          <a:custGeom>
            <a:avLst/>
            <a:gdLst/>
            <a:ahLst/>
            <a:cxnLst/>
            <a:rect l="l" t="t" r="r" b="b"/>
            <a:pathLst>
              <a:path w="143510" h="1183639">
                <a:moveTo>
                  <a:pt x="143255" y="0"/>
                </a:moveTo>
                <a:lnTo>
                  <a:pt x="143256" y="1183386"/>
                </a:lnTo>
                <a:lnTo>
                  <a:pt x="0" y="1183386"/>
                </a:lnTo>
                <a:lnTo>
                  <a:pt x="0" y="0"/>
                </a:lnTo>
                <a:lnTo>
                  <a:pt x="143255" y="0"/>
                </a:lnTo>
                <a:close/>
              </a:path>
            </a:pathLst>
          </a:custGeom>
          <a:ln w="9525">
            <a:solidFill>
              <a:srgbClr val="000000"/>
            </a:solidFill>
          </a:ln>
        </p:spPr>
        <p:txBody>
          <a:bodyPr wrap="square" lIns="0" tIns="0" rIns="0" bIns="0" rtlCol="0"/>
          <a:lstStyle/>
          <a:p>
            <a:endParaRPr sz="1588"/>
          </a:p>
        </p:txBody>
      </p:sp>
      <p:sp>
        <p:nvSpPr>
          <p:cNvPr id="7" name="object 7"/>
          <p:cNvSpPr/>
          <p:nvPr/>
        </p:nvSpPr>
        <p:spPr>
          <a:xfrm>
            <a:off x="2822314" y="1717190"/>
            <a:ext cx="1400735" cy="840441"/>
          </a:xfrm>
          <a:custGeom>
            <a:avLst/>
            <a:gdLst/>
            <a:ahLst/>
            <a:cxnLst/>
            <a:rect l="l" t="t" r="r" b="b"/>
            <a:pathLst>
              <a:path w="1587500" h="952500">
                <a:moveTo>
                  <a:pt x="1587246" y="857250"/>
                </a:moveTo>
                <a:lnTo>
                  <a:pt x="1587246" y="95249"/>
                </a:lnTo>
                <a:lnTo>
                  <a:pt x="1579756" y="58185"/>
                </a:lnTo>
                <a:lnTo>
                  <a:pt x="1559337" y="27908"/>
                </a:lnTo>
                <a:lnTo>
                  <a:pt x="1529060" y="7489"/>
                </a:lnTo>
                <a:lnTo>
                  <a:pt x="1491996"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1996" y="952499"/>
                </a:lnTo>
                <a:lnTo>
                  <a:pt x="1529060" y="945010"/>
                </a:lnTo>
                <a:lnTo>
                  <a:pt x="1559337" y="924591"/>
                </a:lnTo>
                <a:lnTo>
                  <a:pt x="1579756" y="894314"/>
                </a:lnTo>
                <a:lnTo>
                  <a:pt x="1587246" y="857250"/>
                </a:lnTo>
                <a:close/>
              </a:path>
            </a:pathLst>
          </a:custGeom>
          <a:solidFill>
            <a:srgbClr val="9BBB59"/>
          </a:solidFill>
        </p:spPr>
        <p:txBody>
          <a:bodyPr wrap="square" lIns="0" tIns="0" rIns="0" bIns="0" rtlCol="0"/>
          <a:lstStyle/>
          <a:p>
            <a:endParaRPr sz="1588"/>
          </a:p>
        </p:txBody>
      </p:sp>
      <p:sp>
        <p:nvSpPr>
          <p:cNvPr id="8" name="object 8"/>
          <p:cNvSpPr/>
          <p:nvPr/>
        </p:nvSpPr>
        <p:spPr>
          <a:xfrm>
            <a:off x="2822314" y="1717190"/>
            <a:ext cx="1400735" cy="840441"/>
          </a:xfrm>
          <a:custGeom>
            <a:avLst/>
            <a:gdLst/>
            <a:ahLst/>
            <a:cxnLst/>
            <a:rect l="l" t="t" r="r" b="b"/>
            <a:pathLst>
              <a:path w="1587500" h="952500">
                <a:moveTo>
                  <a:pt x="0" y="95250"/>
                </a:moveTo>
                <a:lnTo>
                  <a:pt x="27908" y="27908"/>
                </a:lnTo>
                <a:lnTo>
                  <a:pt x="95249" y="0"/>
                </a:lnTo>
                <a:lnTo>
                  <a:pt x="1491996" y="0"/>
                </a:lnTo>
                <a:lnTo>
                  <a:pt x="1529060" y="7489"/>
                </a:lnTo>
                <a:lnTo>
                  <a:pt x="1559337" y="27908"/>
                </a:lnTo>
                <a:lnTo>
                  <a:pt x="1579756" y="58185"/>
                </a:lnTo>
                <a:lnTo>
                  <a:pt x="1587246" y="95249"/>
                </a:lnTo>
                <a:lnTo>
                  <a:pt x="1587246" y="857250"/>
                </a:lnTo>
                <a:lnTo>
                  <a:pt x="1559337" y="924591"/>
                </a:lnTo>
                <a:lnTo>
                  <a:pt x="1491996" y="952499"/>
                </a:lnTo>
                <a:lnTo>
                  <a:pt x="95250" y="952500"/>
                </a:lnTo>
                <a:lnTo>
                  <a:pt x="58185" y="945010"/>
                </a:lnTo>
                <a:lnTo>
                  <a:pt x="27908" y="924591"/>
                </a:lnTo>
                <a:lnTo>
                  <a:pt x="7489" y="894314"/>
                </a:lnTo>
                <a:lnTo>
                  <a:pt x="0" y="857250"/>
                </a:lnTo>
                <a:lnTo>
                  <a:pt x="0" y="95250"/>
                </a:lnTo>
                <a:close/>
              </a:path>
            </a:pathLst>
          </a:custGeom>
          <a:ln w="25400">
            <a:solidFill>
              <a:srgbClr val="71893F"/>
            </a:solidFill>
          </a:ln>
        </p:spPr>
        <p:txBody>
          <a:bodyPr wrap="square" lIns="0" tIns="0" rIns="0" bIns="0" rtlCol="0"/>
          <a:lstStyle/>
          <a:p>
            <a:endParaRPr sz="1588"/>
          </a:p>
        </p:txBody>
      </p:sp>
      <p:sp>
        <p:nvSpPr>
          <p:cNvPr id="9" name="object 9"/>
          <p:cNvSpPr txBox="1"/>
          <p:nvPr/>
        </p:nvSpPr>
        <p:spPr>
          <a:xfrm>
            <a:off x="2874981" y="1894914"/>
            <a:ext cx="1294279"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Aplique el torniquete cuatro</a:t>
            </a:r>
            <a:r>
              <a:rPr sz="706" spc="13" dirty="0">
                <a:solidFill>
                  <a:srgbClr val="FFFFFF"/>
                </a:solidFill>
                <a:latin typeface="Calibri"/>
                <a:cs typeface="Calibri"/>
              </a:rPr>
              <a:t> </a:t>
            </a:r>
            <a:r>
              <a:rPr sz="706" spc="-9" dirty="0">
                <a:solidFill>
                  <a:srgbClr val="FFFFFF"/>
                </a:solidFill>
                <a:latin typeface="Calibri"/>
                <a:cs typeface="Calibri"/>
              </a:rPr>
              <a:t>dedos</a:t>
            </a:r>
            <a:endParaRPr sz="706">
              <a:latin typeface="Calibri"/>
              <a:cs typeface="Calibri"/>
            </a:endParaRPr>
          </a:p>
        </p:txBody>
      </p:sp>
      <p:sp>
        <p:nvSpPr>
          <p:cNvPr id="10" name="object 10"/>
          <p:cNvSpPr txBox="1"/>
          <p:nvPr/>
        </p:nvSpPr>
        <p:spPr>
          <a:xfrm>
            <a:off x="3066606" y="1993074"/>
            <a:ext cx="910478"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más arriba del sitio de</a:t>
            </a:r>
            <a:r>
              <a:rPr sz="706" spc="9" dirty="0">
                <a:solidFill>
                  <a:srgbClr val="FFFFFF"/>
                </a:solidFill>
                <a:latin typeface="Calibri"/>
                <a:cs typeface="Calibri"/>
              </a:rPr>
              <a:t> </a:t>
            </a:r>
            <a:r>
              <a:rPr sz="706" spc="-9" dirty="0">
                <a:solidFill>
                  <a:srgbClr val="FFFFFF"/>
                </a:solidFill>
                <a:latin typeface="Calibri"/>
                <a:cs typeface="Calibri"/>
              </a:rPr>
              <a:t>la</a:t>
            </a:r>
            <a:endParaRPr sz="706">
              <a:latin typeface="Calibri"/>
              <a:cs typeface="Calibri"/>
            </a:endParaRPr>
          </a:p>
        </p:txBody>
      </p:sp>
      <p:sp>
        <p:nvSpPr>
          <p:cNvPr id="11" name="object 11"/>
          <p:cNvSpPr txBox="1"/>
          <p:nvPr/>
        </p:nvSpPr>
        <p:spPr>
          <a:xfrm>
            <a:off x="3262934" y="2091913"/>
            <a:ext cx="518272"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venopunción.</a:t>
            </a:r>
            <a:endParaRPr sz="706">
              <a:latin typeface="Calibri"/>
              <a:cs typeface="Calibri"/>
            </a:endParaRPr>
          </a:p>
        </p:txBody>
      </p:sp>
      <p:sp>
        <p:nvSpPr>
          <p:cNvPr id="12" name="object 12"/>
          <p:cNvSpPr txBox="1"/>
          <p:nvPr/>
        </p:nvSpPr>
        <p:spPr>
          <a:xfrm>
            <a:off x="3103582" y="2228399"/>
            <a:ext cx="836519"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Colóquese </a:t>
            </a:r>
            <a:r>
              <a:rPr sz="706" spc="-4" dirty="0">
                <a:solidFill>
                  <a:srgbClr val="FFFFFF"/>
                </a:solidFill>
                <a:latin typeface="Calibri"/>
                <a:cs typeface="Calibri"/>
              </a:rPr>
              <a:t>los guantes</a:t>
            </a:r>
            <a:endParaRPr sz="706">
              <a:latin typeface="Calibri"/>
              <a:cs typeface="Calibri"/>
            </a:endParaRPr>
          </a:p>
        </p:txBody>
      </p:sp>
      <p:sp>
        <p:nvSpPr>
          <p:cNvPr id="13" name="object 13"/>
          <p:cNvSpPr/>
          <p:nvPr/>
        </p:nvSpPr>
        <p:spPr>
          <a:xfrm>
            <a:off x="3042173" y="2977178"/>
            <a:ext cx="126402" cy="1044164"/>
          </a:xfrm>
          <a:prstGeom prst="rect">
            <a:avLst/>
          </a:prstGeom>
          <a:blipFill>
            <a:blip r:embed="rId4" cstate="print"/>
            <a:stretch>
              <a:fillRect/>
            </a:stretch>
          </a:blipFill>
        </p:spPr>
        <p:txBody>
          <a:bodyPr wrap="square" lIns="0" tIns="0" rIns="0" bIns="0" rtlCol="0"/>
          <a:lstStyle/>
          <a:p>
            <a:endParaRPr sz="1588"/>
          </a:p>
        </p:txBody>
      </p:sp>
      <p:sp>
        <p:nvSpPr>
          <p:cNvPr id="14" name="object 14"/>
          <p:cNvSpPr/>
          <p:nvPr/>
        </p:nvSpPr>
        <p:spPr>
          <a:xfrm>
            <a:off x="3041836" y="2972976"/>
            <a:ext cx="130940" cy="1052569"/>
          </a:xfrm>
          <a:prstGeom prst="rect">
            <a:avLst/>
          </a:prstGeom>
          <a:blipFill>
            <a:blip r:embed="rId5" cstate="print"/>
            <a:stretch>
              <a:fillRect/>
            </a:stretch>
          </a:blipFill>
        </p:spPr>
        <p:txBody>
          <a:bodyPr wrap="square" lIns="0" tIns="0" rIns="0" bIns="0" rtlCol="0"/>
          <a:lstStyle/>
          <a:p>
            <a:endParaRPr sz="1588"/>
          </a:p>
        </p:txBody>
      </p:sp>
      <p:sp>
        <p:nvSpPr>
          <p:cNvPr id="15" name="object 15"/>
          <p:cNvSpPr/>
          <p:nvPr/>
        </p:nvSpPr>
        <p:spPr>
          <a:xfrm>
            <a:off x="3042173" y="2977178"/>
            <a:ext cx="126626" cy="1044388"/>
          </a:xfrm>
          <a:custGeom>
            <a:avLst/>
            <a:gdLst/>
            <a:ahLst/>
            <a:cxnLst/>
            <a:rect l="l" t="t" r="r" b="b"/>
            <a:pathLst>
              <a:path w="143510" h="1183639">
                <a:moveTo>
                  <a:pt x="143256" y="0"/>
                </a:moveTo>
                <a:lnTo>
                  <a:pt x="143256" y="1183386"/>
                </a:lnTo>
                <a:lnTo>
                  <a:pt x="0" y="1183386"/>
                </a:lnTo>
                <a:lnTo>
                  <a:pt x="0" y="0"/>
                </a:lnTo>
                <a:lnTo>
                  <a:pt x="143256" y="0"/>
                </a:lnTo>
                <a:close/>
              </a:path>
            </a:pathLst>
          </a:custGeom>
          <a:ln w="9525">
            <a:solidFill>
              <a:srgbClr val="000000"/>
            </a:solidFill>
          </a:ln>
        </p:spPr>
        <p:txBody>
          <a:bodyPr wrap="square" lIns="0" tIns="0" rIns="0" bIns="0" rtlCol="0"/>
          <a:lstStyle/>
          <a:p>
            <a:endParaRPr sz="1588"/>
          </a:p>
        </p:txBody>
      </p:sp>
      <p:sp>
        <p:nvSpPr>
          <p:cNvPr id="16" name="object 16"/>
          <p:cNvSpPr/>
          <p:nvPr/>
        </p:nvSpPr>
        <p:spPr>
          <a:xfrm>
            <a:off x="2903045" y="3607176"/>
            <a:ext cx="1235759" cy="669"/>
          </a:xfrm>
          <a:prstGeom prst="rect">
            <a:avLst/>
          </a:prstGeom>
          <a:blipFill>
            <a:blip r:embed="rId6" cstate="print"/>
            <a:stretch>
              <a:fillRect/>
            </a:stretch>
          </a:blipFill>
        </p:spPr>
        <p:txBody>
          <a:bodyPr wrap="square" lIns="0" tIns="0" rIns="0" bIns="0" rtlCol="0"/>
          <a:lstStyle/>
          <a:p>
            <a:endParaRPr sz="1588"/>
          </a:p>
        </p:txBody>
      </p:sp>
      <p:sp>
        <p:nvSpPr>
          <p:cNvPr id="17" name="object 17"/>
          <p:cNvSpPr/>
          <p:nvPr/>
        </p:nvSpPr>
        <p:spPr>
          <a:xfrm>
            <a:off x="2828424" y="2818226"/>
            <a:ext cx="1121" cy="3362"/>
          </a:xfrm>
          <a:custGeom>
            <a:avLst/>
            <a:gdLst/>
            <a:ahLst/>
            <a:cxnLst/>
            <a:rect l="l" t="t" r="r" b="b"/>
            <a:pathLst>
              <a:path w="1269" h="3810">
                <a:moveTo>
                  <a:pt x="0" y="3378"/>
                </a:moveTo>
                <a:lnTo>
                  <a:pt x="563" y="587"/>
                </a:lnTo>
                <a:lnTo>
                  <a:pt x="960" y="0"/>
                </a:lnTo>
              </a:path>
            </a:pathLst>
          </a:custGeom>
          <a:ln w="9525">
            <a:solidFill>
              <a:srgbClr val="BE4B48"/>
            </a:solidFill>
          </a:ln>
        </p:spPr>
        <p:txBody>
          <a:bodyPr wrap="square" lIns="0" tIns="0" rIns="0" bIns="0" rtlCol="0"/>
          <a:lstStyle/>
          <a:p>
            <a:endParaRPr sz="1588"/>
          </a:p>
        </p:txBody>
      </p:sp>
      <p:sp>
        <p:nvSpPr>
          <p:cNvPr id="18" name="object 18"/>
          <p:cNvSpPr/>
          <p:nvPr/>
        </p:nvSpPr>
        <p:spPr>
          <a:xfrm>
            <a:off x="2846906" y="2791782"/>
            <a:ext cx="560" cy="560"/>
          </a:xfrm>
          <a:custGeom>
            <a:avLst/>
            <a:gdLst/>
            <a:ahLst/>
            <a:cxnLst/>
            <a:rect l="l" t="t" r="r" b="b"/>
            <a:pathLst>
              <a:path w="634" h="635">
                <a:moveTo>
                  <a:pt x="0" y="335"/>
                </a:moveTo>
                <a:lnTo>
                  <a:pt x="37" y="280"/>
                </a:lnTo>
                <a:lnTo>
                  <a:pt x="452" y="0"/>
                </a:lnTo>
              </a:path>
            </a:pathLst>
          </a:custGeom>
          <a:ln w="9525">
            <a:solidFill>
              <a:srgbClr val="BE4B48"/>
            </a:solidFill>
          </a:ln>
        </p:spPr>
        <p:txBody>
          <a:bodyPr wrap="square" lIns="0" tIns="0" rIns="0" bIns="0" rtlCol="0"/>
          <a:lstStyle/>
          <a:p>
            <a:endParaRPr sz="1588"/>
          </a:p>
        </p:txBody>
      </p:sp>
      <p:sp>
        <p:nvSpPr>
          <p:cNvPr id="19" name="object 19"/>
          <p:cNvSpPr/>
          <p:nvPr/>
        </p:nvSpPr>
        <p:spPr>
          <a:xfrm>
            <a:off x="2871773" y="2772747"/>
            <a:ext cx="8404" cy="2801"/>
          </a:xfrm>
          <a:custGeom>
            <a:avLst/>
            <a:gdLst/>
            <a:ahLst/>
            <a:cxnLst/>
            <a:rect l="l" t="t" r="r" b="b"/>
            <a:pathLst>
              <a:path w="9525" h="3175">
                <a:moveTo>
                  <a:pt x="0" y="2872"/>
                </a:moveTo>
                <a:lnTo>
                  <a:pt x="2132" y="1434"/>
                </a:lnTo>
                <a:lnTo>
                  <a:pt x="9233" y="0"/>
                </a:lnTo>
              </a:path>
            </a:pathLst>
          </a:custGeom>
          <a:ln w="9524">
            <a:solidFill>
              <a:srgbClr val="BE4B48"/>
            </a:solidFill>
          </a:ln>
        </p:spPr>
        <p:txBody>
          <a:bodyPr wrap="square" lIns="0" tIns="0" rIns="0" bIns="0" rtlCol="0"/>
          <a:lstStyle/>
          <a:p>
            <a:endParaRPr sz="1588"/>
          </a:p>
        </p:txBody>
      </p:sp>
      <p:sp>
        <p:nvSpPr>
          <p:cNvPr id="20" name="object 20"/>
          <p:cNvSpPr/>
          <p:nvPr/>
        </p:nvSpPr>
        <p:spPr>
          <a:xfrm>
            <a:off x="2906357" y="2767405"/>
            <a:ext cx="1232647" cy="0"/>
          </a:xfrm>
          <a:custGeom>
            <a:avLst/>
            <a:gdLst/>
            <a:ahLst/>
            <a:cxnLst/>
            <a:rect l="l" t="t" r="r" b="b"/>
            <a:pathLst>
              <a:path w="1397000">
                <a:moveTo>
                  <a:pt x="0" y="0"/>
                </a:moveTo>
                <a:lnTo>
                  <a:pt x="1396747" y="0"/>
                </a:lnTo>
              </a:path>
            </a:pathLst>
          </a:custGeom>
          <a:ln w="9525">
            <a:solidFill>
              <a:srgbClr val="BE4B48"/>
            </a:solidFill>
          </a:ln>
        </p:spPr>
        <p:txBody>
          <a:bodyPr wrap="square" lIns="0" tIns="0" rIns="0" bIns="0" rtlCol="0"/>
          <a:lstStyle/>
          <a:p>
            <a:endParaRPr sz="1588"/>
          </a:p>
        </p:txBody>
      </p:sp>
      <p:sp>
        <p:nvSpPr>
          <p:cNvPr id="21" name="object 21"/>
          <p:cNvSpPr/>
          <p:nvPr/>
        </p:nvSpPr>
        <p:spPr>
          <a:xfrm>
            <a:off x="4170757" y="2773865"/>
            <a:ext cx="1681" cy="1121"/>
          </a:xfrm>
          <a:custGeom>
            <a:avLst/>
            <a:gdLst/>
            <a:ahLst/>
            <a:cxnLst/>
            <a:rect l="l" t="t" r="r" b="b"/>
            <a:pathLst>
              <a:path w="1905" h="1269">
                <a:moveTo>
                  <a:pt x="0" y="0"/>
                </a:moveTo>
                <a:lnTo>
                  <a:pt x="823" y="166"/>
                </a:lnTo>
                <a:lnTo>
                  <a:pt x="1627" y="708"/>
                </a:lnTo>
              </a:path>
            </a:pathLst>
          </a:custGeom>
          <a:ln w="9524">
            <a:solidFill>
              <a:srgbClr val="BE4B48"/>
            </a:solidFill>
          </a:ln>
        </p:spPr>
        <p:txBody>
          <a:bodyPr wrap="square" lIns="0" tIns="0" rIns="0" bIns="0" rtlCol="0"/>
          <a:lstStyle/>
          <a:p>
            <a:endParaRPr sz="1588"/>
          </a:p>
        </p:txBody>
      </p:sp>
      <p:sp>
        <p:nvSpPr>
          <p:cNvPr id="22" name="object 22"/>
          <p:cNvSpPr/>
          <p:nvPr/>
        </p:nvSpPr>
        <p:spPr>
          <a:xfrm>
            <a:off x="4197945" y="2791857"/>
            <a:ext cx="560" cy="560"/>
          </a:xfrm>
          <a:custGeom>
            <a:avLst/>
            <a:gdLst/>
            <a:ahLst/>
            <a:cxnLst/>
            <a:rect l="l" t="t" r="r" b="b"/>
            <a:pathLst>
              <a:path w="635" h="635">
                <a:moveTo>
                  <a:pt x="0" y="0"/>
                </a:moveTo>
                <a:lnTo>
                  <a:pt x="289" y="195"/>
                </a:lnTo>
                <a:lnTo>
                  <a:pt x="436" y="413"/>
                </a:lnTo>
              </a:path>
            </a:pathLst>
          </a:custGeom>
          <a:ln w="9525">
            <a:solidFill>
              <a:srgbClr val="BE4B48"/>
            </a:solidFill>
          </a:ln>
        </p:spPr>
        <p:txBody>
          <a:bodyPr wrap="square" lIns="0" tIns="0" rIns="0" bIns="0" rtlCol="0"/>
          <a:lstStyle/>
          <a:p>
            <a:endParaRPr sz="1588"/>
          </a:p>
        </p:txBody>
      </p:sp>
      <p:sp>
        <p:nvSpPr>
          <p:cNvPr id="23" name="object 23"/>
          <p:cNvSpPr/>
          <p:nvPr/>
        </p:nvSpPr>
        <p:spPr>
          <a:xfrm>
            <a:off x="4215429" y="2817577"/>
            <a:ext cx="560" cy="560"/>
          </a:xfrm>
          <a:custGeom>
            <a:avLst/>
            <a:gdLst/>
            <a:ahLst/>
            <a:cxnLst/>
            <a:rect l="l" t="t" r="r" b="b"/>
            <a:pathLst>
              <a:path w="635" h="635">
                <a:moveTo>
                  <a:pt x="0" y="0"/>
                </a:moveTo>
                <a:lnTo>
                  <a:pt x="194" y="288"/>
                </a:lnTo>
              </a:path>
            </a:pathLst>
          </a:custGeom>
          <a:ln w="9524">
            <a:solidFill>
              <a:srgbClr val="BE4B48"/>
            </a:solidFill>
          </a:ln>
        </p:spPr>
        <p:txBody>
          <a:bodyPr wrap="square" lIns="0" tIns="0" rIns="0" bIns="0" rtlCol="0"/>
          <a:lstStyle/>
          <a:p>
            <a:endParaRPr sz="1588"/>
          </a:p>
        </p:txBody>
      </p:sp>
      <p:sp>
        <p:nvSpPr>
          <p:cNvPr id="24" name="object 24"/>
          <p:cNvSpPr/>
          <p:nvPr/>
        </p:nvSpPr>
        <p:spPr>
          <a:xfrm>
            <a:off x="4216102" y="2818573"/>
            <a:ext cx="560" cy="1121"/>
          </a:xfrm>
          <a:custGeom>
            <a:avLst/>
            <a:gdLst/>
            <a:ahLst/>
            <a:cxnLst/>
            <a:rect l="l" t="t" r="r" b="b"/>
            <a:pathLst>
              <a:path w="635" h="1269">
                <a:moveTo>
                  <a:pt x="0" y="0"/>
                </a:moveTo>
                <a:lnTo>
                  <a:pt x="130" y="194"/>
                </a:lnTo>
                <a:lnTo>
                  <a:pt x="229" y="682"/>
                </a:lnTo>
              </a:path>
            </a:pathLst>
          </a:custGeom>
          <a:ln w="9525">
            <a:solidFill>
              <a:srgbClr val="BE4B48"/>
            </a:solidFill>
          </a:ln>
        </p:spPr>
        <p:txBody>
          <a:bodyPr wrap="square" lIns="0" tIns="0" rIns="0" bIns="0" rtlCol="0"/>
          <a:lstStyle/>
          <a:p>
            <a:endParaRPr sz="1588"/>
          </a:p>
        </p:txBody>
      </p:sp>
      <p:sp>
        <p:nvSpPr>
          <p:cNvPr id="25" name="object 25"/>
          <p:cNvSpPr/>
          <p:nvPr/>
        </p:nvSpPr>
        <p:spPr>
          <a:xfrm>
            <a:off x="4222157" y="2851406"/>
            <a:ext cx="1121" cy="675715"/>
          </a:xfrm>
          <a:custGeom>
            <a:avLst/>
            <a:gdLst/>
            <a:ahLst/>
            <a:cxnLst/>
            <a:rect l="l" t="t" r="r" b="b"/>
            <a:pathLst>
              <a:path w="1269" h="765810">
                <a:moveTo>
                  <a:pt x="377" y="-4762"/>
                </a:moveTo>
                <a:lnTo>
                  <a:pt x="377" y="770551"/>
                </a:lnTo>
              </a:path>
            </a:pathLst>
          </a:custGeom>
          <a:ln w="10280">
            <a:solidFill>
              <a:srgbClr val="BE4B48"/>
            </a:solidFill>
          </a:ln>
        </p:spPr>
        <p:txBody>
          <a:bodyPr wrap="square" lIns="0" tIns="0" rIns="0" bIns="0" rtlCol="0"/>
          <a:lstStyle/>
          <a:p>
            <a:endParaRPr sz="1588"/>
          </a:p>
        </p:txBody>
      </p:sp>
      <p:sp>
        <p:nvSpPr>
          <p:cNvPr id="26" name="object 26"/>
          <p:cNvSpPr/>
          <p:nvPr/>
        </p:nvSpPr>
        <p:spPr>
          <a:xfrm>
            <a:off x="4215172" y="3553675"/>
            <a:ext cx="1681" cy="4482"/>
          </a:xfrm>
          <a:custGeom>
            <a:avLst/>
            <a:gdLst/>
            <a:ahLst/>
            <a:cxnLst/>
            <a:rect l="l" t="t" r="r" b="b"/>
            <a:pathLst>
              <a:path w="1905" h="5079">
                <a:moveTo>
                  <a:pt x="1831" y="0"/>
                </a:moveTo>
                <a:lnTo>
                  <a:pt x="1183" y="3207"/>
                </a:lnTo>
                <a:lnTo>
                  <a:pt x="0" y="4962"/>
                </a:lnTo>
              </a:path>
            </a:pathLst>
          </a:custGeom>
          <a:ln w="9525">
            <a:solidFill>
              <a:srgbClr val="BE4B48"/>
            </a:solidFill>
          </a:ln>
        </p:spPr>
        <p:txBody>
          <a:bodyPr wrap="square" lIns="0" tIns="0" rIns="0" bIns="0" rtlCol="0"/>
          <a:lstStyle/>
          <a:p>
            <a:endParaRPr sz="1588"/>
          </a:p>
        </p:txBody>
      </p:sp>
      <p:sp>
        <p:nvSpPr>
          <p:cNvPr id="27" name="object 27"/>
          <p:cNvSpPr/>
          <p:nvPr/>
        </p:nvSpPr>
        <p:spPr>
          <a:xfrm>
            <a:off x="4198619" y="3581123"/>
            <a:ext cx="1121" cy="1681"/>
          </a:xfrm>
          <a:custGeom>
            <a:avLst/>
            <a:gdLst/>
            <a:ahLst/>
            <a:cxnLst/>
            <a:rect l="l" t="t" r="r" b="b"/>
            <a:pathLst>
              <a:path w="1269" h="1904">
                <a:moveTo>
                  <a:pt x="1127" y="0"/>
                </a:moveTo>
                <a:lnTo>
                  <a:pt x="0" y="1671"/>
                </a:lnTo>
              </a:path>
            </a:pathLst>
          </a:custGeom>
          <a:ln w="9525">
            <a:solidFill>
              <a:srgbClr val="BE4B48"/>
            </a:solidFill>
          </a:ln>
        </p:spPr>
        <p:txBody>
          <a:bodyPr wrap="square" lIns="0" tIns="0" rIns="0" bIns="0" rtlCol="0"/>
          <a:lstStyle/>
          <a:p>
            <a:endParaRPr sz="1588"/>
          </a:p>
        </p:txBody>
      </p:sp>
      <p:sp>
        <p:nvSpPr>
          <p:cNvPr id="28" name="object 28"/>
          <p:cNvSpPr/>
          <p:nvPr/>
        </p:nvSpPr>
        <p:spPr>
          <a:xfrm>
            <a:off x="4196187" y="3583641"/>
            <a:ext cx="1681" cy="1121"/>
          </a:xfrm>
          <a:custGeom>
            <a:avLst/>
            <a:gdLst/>
            <a:ahLst/>
            <a:cxnLst/>
            <a:rect l="l" t="t" r="r" b="b"/>
            <a:pathLst>
              <a:path w="1905" h="1270">
                <a:moveTo>
                  <a:pt x="1575" y="0"/>
                </a:moveTo>
                <a:lnTo>
                  <a:pt x="0" y="1062"/>
                </a:lnTo>
              </a:path>
            </a:pathLst>
          </a:custGeom>
          <a:ln w="9525">
            <a:solidFill>
              <a:srgbClr val="BE4B48"/>
            </a:solidFill>
          </a:ln>
        </p:spPr>
        <p:txBody>
          <a:bodyPr wrap="square" lIns="0" tIns="0" rIns="0" bIns="0" rtlCol="0"/>
          <a:lstStyle/>
          <a:p>
            <a:endParaRPr sz="1588"/>
          </a:p>
        </p:txBody>
      </p:sp>
      <p:sp>
        <p:nvSpPr>
          <p:cNvPr id="29" name="object 29"/>
          <p:cNvSpPr/>
          <p:nvPr/>
        </p:nvSpPr>
        <p:spPr>
          <a:xfrm>
            <a:off x="4169260" y="3600025"/>
            <a:ext cx="4482" cy="1681"/>
          </a:xfrm>
          <a:custGeom>
            <a:avLst/>
            <a:gdLst/>
            <a:ahLst/>
            <a:cxnLst/>
            <a:rect l="l" t="t" r="r" b="b"/>
            <a:pathLst>
              <a:path w="5080" h="1904">
                <a:moveTo>
                  <a:pt x="4559" y="0"/>
                </a:moveTo>
                <a:lnTo>
                  <a:pt x="2520" y="1374"/>
                </a:lnTo>
                <a:lnTo>
                  <a:pt x="0" y="1883"/>
                </a:lnTo>
              </a:path>
            </a:pathLst>
          </a:custGeom>
          <a:ln w="9525">
            <a:solidFill>
              <a:srgbClr val="BE4B48"/>
            </a:solidFill>
          </a:ln>
        </p:spPr>
        <p:txBody>
          <a:bodyPr wrap="square" lIns="0" tIns="0" rIns="0" bIns="0" rtlCol="0"/>
          <a:lstStyle/>
          <a:p>
            <a:endParaRPr sz="1588"/>
          </a:p>
        </p:txBody>
      </p:sp>
      <p:sp>
        <p:nvSpPr>
          <p:cNvPr id="30" name="object 30"/>
          <p:cNvSpPr/>
          <p:nvPr/>
        </p:nvSpPr>
        <p:spPr>
          <a:xfrm>
            <a:off x="2822314" y="2767405"/>
            <a:ext cx="1400511" cy="840440"/>
          </a:xfrm>
          <a:prstGeom prst="rect">
            <a:avLst/>
          </a:prstGeom>
          <a:blipFill>
            <a:blip r:embed="rId7" cstate="print"/>
            <a:stretch>
              <a:fillRect/>
            </a:stretch>
          </a:blipFill>
        </p:spPr>
        <p:txBody>
          <a:bodyPr wrap="square" lIns="0" tIns="0" rIns="0" bIns="0" rtlCol="0"/>
          <a:lstStyle/>
          <a:p>
            <a:endParaRPr sz="1588"/>
          </a:p>
        </p:txBody>
      </p:sp>
      <p:sp>
        <p:nvSpPr>
          <p:cNvPr id="31" name="object 31"/>
          <p:cNvSpPr/>
          <p:nvPr/>
        </p:nvSpPr>
        <p:spPr>
          <a:xfrm>
            <a:off x="2822314" y="2767405"/>
            <a:ext cx="1400735" cy="840441"/>
          </a:xfrm>
          <a:custGeom>
            <a:avLst/>
            <a:gdLst/>
            <a:ahLst/>
            <a:cxnLst/>
            <a:rect l="l" t="t" r="r" b="b"/>
            <a:pathLst>
              <a:path w="1587500" h="952500">
                <a:moveTo>
                  <a:pt x="0" y="95250"/>
                </a:moveTo>
                <a:lnTo>
                  <a:pt x="27908" y="27908"/>
                </a:lnTo>
                <a:lnTo>
                  <a:pt x="95249" y="0"/>
                </a:lnTo>
                <a:lnTo>
                  <a:pt x="1491996" y="0"/>
                </a:lnTo>
                <a:lnTo>
                  <a:pt x="1529060" y="7489"/>
                </a:lnTo>
                <a:lnTo>
                  <a:pt x="1559337" y="27908"/>
                </a:lnTo>
                <a:lnTo>
                  <a:pt x="1579756" y="58185"/>
                </a:lnTo>
                <a:lnTo>
                  <a:pt x="1587246" y="95249"/>
                </a:lnTo>
                <a:lnTo>
                  <a:pt x="1587246" y="857250"/>
                </a:lnTo>
                <a:lnTo>
                  <a:pt x="1559337" y="924591"/>
                </a:lnTo>
                <a:lnTo>
                  <a:pt x="1491996" y="952499"/>
                </a:lnTo>
                <a:lnTo>
                  <a:pt x="95250" y="952500"/>
                </a:lnTo>
                <a:lnTo>
                  <a:pt x="58185" y="945010"/>
                </a:lnTo>
                <a:lnTo>
                  <a:pt x="27908" y="924591"/>
                </a:lnTo>
                <a:lnTo>
                  <a:pt x="7489" y="894314"/>
                </a:lnTo>
                <a:lnTo>
                  <a:pt x="0" y="857250"/>
                </a:lnTo>
                <a:lnTo>
                  <a:pt x="0" y="95250"/>
                </a:lnTo>
                <a:close/>
              </a:path>
            </a:pathLst>
          </a:custGeom>
          <a:ln w="9525">
            <a:solidFill>
              <a:srgbClr val="BE4B48"/>
            </a:solidFill>
          </a:ln>
        </p:spPr>
        <p:txBody>
          <a:bodyPr wrap="square" lIns="0" tIns="0" rIns="0" bIns="0" rtlCol="0"/>
          <a:lstStyle/>
          <a:p>
            <a:endParaRPr sz="1588"/>
          </a:p>
        </p:txBody>
      </p:sp>
      <p:sp>
        <p:nvSpPr>
          <p:cNvPr id="32" name="object 32"/>
          <p:cNvSpPr txBox="1"/>
          <p:nvPr/>
        </p:nvSpPr>
        <p:spPr>
          <a:xfrm>
            <a:off x="2868926" y="2964628"/>
            <a:ext cx="1306606" cy="319499"/>
          </a:xfrm>
          <a:prstGeom prst="rect">
            <a:avLst/>
          </a:prstGeom>
        </p:spPr>
        <p:txBody>
          <a:bodyPr vert="horz" wrap="square" lIns="0" tIns="19610" rIns="0" bIns="0" rtlCol="0">
            <a:spAutoFit/>
          </a:bodyPr>
          <a:lstStyle/>
          <a:p>
            <a:pPr marL="11206" marR="4483" indent="-2802" algn="ctr">
              <a:lnSpc>
                <a:spcPct val="91600"/>
              </a:lnSpc>
              <a:spcBef>
                <a:spcPts val="154"/>
              </a:spcBef>
            </a:pPr>
            <a:r>
              <a:rPr sz="706" spc="-9" dirty="0">
                <a:solidFill>
                  <a:srgbClr val="FFFFFF"/>
                </a:solidFill>
                <a:latin typeface="Calibri"/>
                <a:cs typeface="Calibri"/>
              </a:rPr>
              <a:t>Espere </a:t>
            </a:r>
            <a:r>
              <a:rPr sz="706" spc="-4" dirty="0">
                <a:solidFill>
                  <a:srgbClr val="FFFFFF"/>
                </a:solidFill>
                <a:latin typeface="Calibri"/>
                <a:cs typeface="Calibri"/>
              </a:rPr>
              <a:t>que se haga </a:t>
            </a:r>
            <a:r>
              <a:rPr sz="706" spc="-9" dirty="0">
                <a:solidFill>
                  <a:srgbClr val="FFFFFF"/>
                </a:solidFill>
                <a:latin typeface="Calibri"/>
                <a:cs typeface="Calibri"/>
              </a:rPr>
              <a:t>prominente la  </a:t>
            </a:r>
            <a:r>
              <a:rPr sz="706" spc="-4" dirty="0">
                <a:solidFill>
                  <a:srgbClr val="FFFFFF"/>
                </a:solidFill>
                <a:latin typeface="Calibri"/>
                <a:cs typeface="Calibri"/>
              </a:rPr>
              <a:t>vena, </a:t>
            </a:r>
            <a:r>
              <a:rPr sz="706" spc="-9" dirty="0">
                <a:solidFill>
                  <a:srgbClr val="FFFFFF"/>
                </a:solidFill>
                <a:latin typeface="Calibri"/>
                <a:cs typeface="Calibri"/>
              </a:rPr>
              <a:t>desinfecte </a:t>
            </a:r>
            <a:r>
              <a:rPr sz="706" spc="-4" dirty="0">
                <a:solidFill>
                  <a:srgbClr val="FFFFFF"/>
                </a:solidFill>
                <a:latin typeface="Calibri"/>
                <a:cs typeface="Calibri"/>
              </a:rPr>
              <a:t>el área con la gasa  </a:t>
            </a:r>
            <a:r>
              <a:rPr sz="706" spc="-9" dirty="0">
                <a:solidFill>
                  <a:srgbClr val="FFFFFF"/>
                </a:solidFill>
                <a:latin typeface="Calibri"/>
                <a:cs typeface="Calibri"/>
              </a:rPr>
              <a:t>humedecida </a:t>
            </a:r>
            <a:r>
              <a:rPr sz="706" spc="-4" dirty="0">
                <a:solidFill>
                  <a:srgbClr val="FFFFFF"/>
                </a:solidFill>
                <a:latin typeface="Calibri"/>
                <a:cs typeface="Calibri"/>
              </a:rPr>
              <a:t>en alcohol</a:t>
            </a:r>
            <a:r>
              <a:rPr sz="706" spc="18" dirty="0">
                <a:solidFill>
                  <a:srgbClr val="FFFFFF"/>
                </a:solidFill>
                <a:latin typeface="Calibri"/>
                <a:cs typeface="Calibri"/>
              </a:rPr>
              <a:t> </a:t>
            </a:r>
            <a:r>
              <a:rPr sz="706" spc="-9" dirty="0">
                <a:solidFill>
                  <a:srgbClr val="FFFFFF"/>
                </a:solidFill>
                <a:latin typeface="Calibri"/>
                <a:cs typeface="Calibri"/>
              </a:rPr>
              <a:t>para</a:t>
            </a:r>
            <a:endParaRPr sz="706">
              <a:latin typeface="Calibri"/>
              <a:cs typeface="Calibri"/>
            </a:endParaRPr>
          </a:p>
        </p:txBody>
      </p:sp>
      <p:sp>
        <p:nvSpPr>
          <p:cNvPr id="33" name="object 33"/>
          <p:cNvSpPr txBox="1"/>
          <p:nvPr/>
        </p:nvSpPr>
        <p:spPr>
          <a:xfrm>
            <a:off x="3145932" y="3259786"/>
            <a:ext cx="750794"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limpieza, </a:t>
            </a:r>
            <a:r>
              <a:rPr sz="706" spc="-4" dirty="0">
                <a:solidFill>
                  <a:srgbClr val="FFFFFF"/>
                </a:solidFill>
                <a:latin typeface="Calibri"/>
                <a:cs typeface="Calibri"/>
              </a:rPr>
              <a:t>y</a:t>
            </a:r>
            <a:r>
              <a:rPr sz="706" spc="-9" dirty="0">
                <a:solidFill>
                  <a:srgbClr val="FFFFFF"/>
                </a:solidFill>
                <a:latin typeface="Calibri"/>
                <a:cs typeface="Calibri"/>
              </a:rPr>
              <a:t> deseche.</a:t>
            </a:r>
            <a:endParaRPr sz="706">
              <a:latin typeface="Calibri"/>
              <a:cs typeface="Calibri"/>
            </a:endParaRPr>
          </a:p>
        </p:txBody>
      </p:sp>
      <p:sp>
        <p:nvSpPr>
          <p:cNvPr id="34" name="object 34"/>
          <p:cNvSpPr/>
          <p:nvPr/>
        </p:nvSpPr>
        <p:spPr>
          <a:xfrm>
            <a:off x="3042173" y="4027393"/>
            <a:ext cx="126626" cy="1044388"/>
          </a:xfrm>
          <a:custGeom>
            <a:avLst/>
            <a:gdLst/>
            <a:ahLst/>
            <a:cxnLst/>
            <a:rect l="l" t="t" r="r" b="b"/>
            <a:pathLst>
              <a:path w="143510" h="1183639">
                <a:moveTo>
                  <a:pt x="0" y="0"/>
                </a:moveTo>
                <a:lnTo>
                  <a:pt x="0" y="1183386"/>
                </a:lnTo>
                <a:lnTo>
                  <a:pt x="143255" y="1183386"/>
                </a:lnTo>
                <a:lnTo>
                  <a:pt x="143255" y="0"/>
                </a:lnTo>
                <a:lnTo>
                  <a:pt x="0" y="0"/>
                </a:lnTo>
                <a:close/>
              </a:path>
            </a:pathLst>
          </a:custGeom>
          <a:solidFill>
            <a:srgbClr val="000000"/>
          </a:solidFill>
        </p:spPr>
        <p:txBody>
          <a:bodyPr wrap="square" lIns="0" tIns="0" rIns="0" bIns="0" rtlCol="0"/>
          <a:lstStyle/>
          <a:p>
            <a:endParaRPr sz="1588"/>
          </a:p>
        </p:txBody>
      </p:sp>
      <p:sp>
        <p:nvSpPr>
          <p:cNvPr id="35" name="object 35"/>
          <p:cNvSpPr/>
          <p:nvPr/>
        </p:nvSpPr>
        <p:spPr>
          <a:xfrm>
            <a:off x="2900813" y="4657613"/>
            <a:ext cx="1237972" cy="1120"/>
          </a:xfrm>
          <a:prstGeom prst="rect">
            <a:avLst/>
          </a:prstGeom>
          <a:blipFill>
            <a:blip r:embed="rId8" cstate="print"/>
            <a:stretch>
              <a:fillRect/>
            </a:stretch>
          </a:blipFill>
        </p:spPr>
        <p:txBody>
          <a:bodyPr wrap="square" lIns="0" tIns="0" rIns="0" bIns="0" rtlCol="0"/>
          <a:lstStyle/>
          <a:p>
            <a:endParaRPr sz="1588"/>
          </a:p>
        </p:txBody>
      </p:sp>
      <p:sp>
        <p:nvSpPr>
          <p:cNvPr id="36" name="object 36"/>
          <p:cNvSpPr/>
          <p:nvPr/>
        </p:nvSpPr>
        <p:spPr>
          <a:xfrm>
            <a:off x="2872430" y="3824310"/>
            <a:ext cx="4482" cy="1681"/>
          </a:xfrm>
          <a:custGeom>
            <a:avLst/>
            <a:gdLst/>
            <a:ahLst/>
            <a:cxnLst/>
            <a:rect l="l" t="t" r="r" b="b"/>
            <a:pathLst>
              <a:path w="5080" h="1904">
                <a:moveTo>
                  <a:pt x="0" y="1604"/>
                </a:moveTo>
                <a:lnTo>
                  <a:pt x="1386" y="669"/>
                </a:lnTo>
                <a:lnTo>
                  <a:pt x="4701" y="0"/>
                </a:lnTo>
              </a:path>
            </a:pathLst>
          </a:custGeom>
          <a:ln w="9524">
            <a:solidFill>
              <a:srgbClr val="46AAC5"/>
            </a:solidFill>
          </a:ln>
        </p:spPr>
        <p:txBody>
          <a:bodyPr wrap="square" lIns="0" tIns="0" rIns="0" bIns="0" rtlCol="0"/>
          <a:lstStyle/>
          <a:p>
            <a:endParaRPr sz="1588"/>
          </a:p>
        </p:txBody>
      </p:sp>
      <p:sp>
        <p:nvSpPr>
          <p:cNvPr id="37" name="object 37"/>
          <p:cNvSpPr/>
          <p:nvPr/>
        </p:nvSpPr>
        <p:spPr>
          <a:xfrm>
            <a:off x="2906357" y="3818291"/>
            <a:ext cx="1232647" cy="0"/>
          </a:xfrm>
          <a:custGeom>
            <a:avLst/>
            <a:gdLst/>
            <a:ahLst/>
            <a:cxnLst/>
            <a:rect l="l" t="t" r="r" b="b"/>
            <a:pathLst>
              <a:path w="1397000">
                <a:moveTo>
                  <a:pt x="0" y="0"/>
                </a:moveTo>
                <a:lnTo>
                  <a:pt x="1396747" y="0"/>
                </a:lnTo>
              </a:path>
            </a:pathLst>
          </a:custGeom>
          <a:ln w="9525">
            <a:solidFill>
              <a:srgbClr val="46AAC5"/>
            </a:solidFill>
          </a:ln>
        </p:spPr>
        <p:txBody>
          <a:bodyPr wrap="square" lIns="0" tIns="0" rIns="0" bIns="0" rtlCol="0"/>
          <a:lstStyle/>
          <a:p>
            <a:endParaRPr sz="1588"/>
          </a:p>
        </p:txBody>
      </p:sp>
      <p:sp>
        <p:nvSpPr>
          <p:cNvPr id="38" name="object 38"/>
          <p:cNvSpPr/>
          <p:nvPr/>
        </p:nvSpPr>
        <p:spPr>
          <a:xfrm>
            <a:off x="4216102" y="3869461"/>
            <a:ext cx="560" cy="1121"/>
          </a:xfrm>
          <a:custGeom>
            <a:avLst/>
            <a:gdLst/>
            <a:ahLst/>
            <a:cxnLst/>
            <a:rect l="l" t="t" r="r" b="b"/>
            <a:pathLst>
              <a:path w="635" h="1270">
                <a:moveTo>
                  <a:pt x="0" y="0"/>
                </a:moveTo>
                <a:lnTo>
                  <a:pt x="130" y="194"/>
                </a:lnTo>
                <a:lnTo>
                  <a:pt x="229" y="682"/>
                </a:lnTo>
              </a:path>
            </a:pathLst>
          </a:custGeom>
          <a:ln w="9525">
            <a:solidFill>
              <a:srgbClr val="46AAC5"/>
            </a:solidFill>
          </a:ln>
        </p:spPr>
        <p:txBody>
          <a:bodyPr wrap="square" lIns="0" tIns="0" rIns="0" bIns="0" rtlCol="0"/>
          <a:lstStyle/>
          <a:p>
            <a:endParaRPr sz="1588"/>
          </a:p>
        </p:txBody>
      </p:sp>
      <p:sp>
        <p:nvSpPr>
          <p:cNvPr id="39" name="object 39"/>
          <p:cNvSpPr/>
          <p:nvPr/>
        </p:nvSpPr>
        <p:spPr>
          <a:xfrm>
            <a:off x="4222157" y="3902294"/>
            <a:ext cx="1121" cy="675715"/>
          </a:xfrm>
          <a:custGeom>
            <a:avLst/>
            <a:gdLst/>
            <a:ahLst/>
            <a:cxnLst/>
            <a:rect l="l" t="t" r="r" b="b"/>
            <a:pathLst>
              <a:path w="1269" h="765810">
                <a:moveTo>
                  <a:pt x="378" y="-4762"/>
                </a:moveTo>
                <a:lnTo>
                  <a:pt x="378" y="770555"/>
                </a:lnTo>
              </a:path>
            </a:pathLst>
          </a:custGeom>
          <a:ln w="10281">
            <a:solidFill>
              <a:srgbClr val="46AAC5"/>
            </a:solidFill>
          </a:ln>
        </p:spPr>
        <p:txBody>
          <a:bodyPr wrap="square" lIns="0" tIns="0" rIns="0" bIns="0" rtlCol="0"/>
          <a:lstStyle/>
          <a:p>
            <a:endParaRPr sz="1588"/>
          </a:p>
        </p:txBody>
      </p:sp>
      <p:sp>
        <p:nvSpPr>
          <p:cNvPr id="40" name="object 40"/>
          <p:cNvSpPr/>
          <p:nvPr/>
        </p:nvSpPr>
        <p:spPr>
          <a:xfrm>
            <a:off x="4136596" y="4591900"/>
            <a:ext cx="86104" cy="70628"/>
          </a:xfrm>
          <a:prstGeom prst="rect">
            <a:avLst/>
          </a:prstGeom>
          <a:blipFill>
            <a:blip r:embed="rId9" cstate="print"/>
            <a:stretch>
              <a:fillRect/>
            </a:stretch>
          </a:blipFill>
        </p:spPr>
        <p:txBody>
          <a:bodyPr wrap="square" lIns="0" tIns="0" rIns="0" bIns="0" rtlCol="0"/>
          <a:lstStyle/>
          <a:p>
            <a:endParaRPr sz="1588"/>
          </a:p>
        </p:txBody>
      </p:sp>
      <p:sp>
        <p:nvSpPr>
          <p:cNvPr id="41" name="object 41"/>
          <p:cNvSpPr/>
          <p:nvPr/>
        </p:nvSpPr>
        <p:spPr>
          <a:xfrm>
            <a:off x="2822314" y="3818292"/>
            <a:ext cx="1400511" cy="840441"/>
          </a:xfrm>
          <a:prstGeom prst="rect">
            <a:avLst/>
          </a:prstGeom>
          <a:blipFill>
            <a:blip r:embed="rId10" cstate="print"/>
            <a:stretch>
              <a:fillRect/>
            </a:stretch>
          </a:blipFill>
        </p:spPr>
        <p:txBody>
          <a:bodyPr wrap="square" lIns="0" tIns="0" rIns="0" bIns="0" rtlCol="0"/>
          <a:lstStyle/>
          <a:p>
            <a:endParaRPr sz="1588"/>
          </a:p>
        </p:txBody>
      </p:sp>
      <p:sp>
        <p:nvSpPr>
          <p:cNvPr id="42" name="object 42"/>
          <p:cNvSpPr/>
          <p:nvPr/>
        </p:nvSpPr>
        <p:spPr>
          <a:xfrm>
            <a:off x="2822314" y="3818292"/>
            <a:ext cx="1400735" cy="840441"/>
          </a:xfrm>
          <a:custGeom>
            <a:avLst/>
            <a:gdLst/>
            <a:ahLst/>
            <a:cxnLst/>
            <a:rect l="l" t="t" r="r" b="b"/>
            <a:pathLst>
              <a:path w="1587500" h="952500">
                <a:moveTo>
                  <a:pt x="0" y="95250"/>
                </a:moveTo>
                <a:lnTo>
                  <a:pt x="27908" y="27908"/>
                </a:lnTo>
                <a:lnTo>
                  <a:pt x="95249" y="0"/>
                </a:lnTo>
                <a:lnTo>
                  <a:pt x="1491996" y="0"/>
                </a:lnTo>
                <a:lnTo>
                  <a:pt x="1529060" y="7489"/>
                </a:lnTo>
                <a:lnTo>
                  <a:pt x="1559337" y="27908"/>
                </a:lnTo>
                <a:lnTo>
                  <a:pt x="1579756" y="58185"/>
                </a:lnTo>
                <a:lnTo>
                  <a:pt x="1587246" y="95249"/>
                </a:lnTo>
                <a:lnTo>
                  <a:pt x="1587246" y="857250"/>
                </a:lnTo>
                <a:lnTo>
                  <a:pt x="1559337" y="924591"/>
                </a:lnTo>
                <a:lnTo>
                  <a:pt x="1491996" y="952499"/>
                </a:lnTo>
                <a:lnTo>
                  <a:pt x="95250" y="952500"/>
                </a:lnTo>
                <a:lnTo>
                  <a:pt x="58185" y="945010"/>
                </a:lnTo>
                <a:lnTo>
                  <a:pt x="27908" y="924591"/>
                </a:lnTo>
                <a:lnTo>
                  <a:pt x="7489" y="894314"/>
                </a:lnTo>
                <a:lnTo>
                  <a:pt x="0" y="857250"/>
                </a:lnTo>
                <a:lnTo>
                  <a:pt x="0" y="95250"/>
                </a:lnTo>
                <a:close/>
              </a:path>
            </a:pathLst>
          </a:custGeom>
          <a:ln w="9525">
            <a:solidFill>
              <a:srgbClr val="46AAC5"/>
            </a:solidFill>
          </a:ln>
        </p:spPr>
        <p:txBody>
          <a:bodyPr wrap="square" lIns="0" tIns="0" rIns="0" bIns="0" rtlCol="0"/>
          <a:lstStyle/>
          <a:p>
            <a:endParaRPr sz="1588"/>
          </a:p>
        </p:txBody>
      </p:sp>
      <p:sp>
        <p:nvSpPr>
          <p:cNvPr id="43" name="object 43"/>
          <p:cNvSpPr txBox="1"/>
          <p:nvPr/>
        </p:nvSpPr>
        <p:spPr>
          <a:xfrm>
            <a:off x="3005417" y="3965761"/>
            <a:ext cx="1033182"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Espere </a:t>
            </a:r>
            <a:r>
              <a:rPr sz="706" spc="-4" dirty="0">
                <a:solidFill>
                  <a:srgbClr val="FFFFFF"/>
                </a:solidFill>
                <a:latin typeface="Calibri"/>
                <a:cs typeface="Calibri"/>
              </a:rPr>
              <a:t>que se seque el</a:t>
            </a:r>
            <a:r>
              <a:rPr sz="706" spc="-13" dirty="0">
                <a:solidFill>
                  <a:srgbClr val="FFFFFF"/>
                </a:solidFill>
                <a:latin typeface="Calibri"/>
                <a:cs typeface="Calibri"/>
              </a:rPr>
              <a:t> </a:t>
            </a:r>
            <a:r>
              <a:rPr sz="706" spc="-9" dirty="0">
                <a:solidFill>
                  <a:srgbClr val="FFFFFF"/>
                </a:solidFill>
                <a:latin typeface="Calibri"/>
                <a:cs typeface="Calibri"/>
              </a:rPr>
              <a:t>área</a:t>
            </a:r>
            <a:endParaRPr sz="706">
              <a:latin typeface="Calibri"/>
              <a:cs typeface="Calibri"/>
            </a:endParaRPr>
          </a:p>
        </p:txBody>
      </p:sp>
      <p:sp>
        <p:nvSpPr>
          <p:cNvPr id="44" name="object 44"/>
          <p:cNvSpPr txBox="1"/>
          <p:nvPr/>
        </p:nvSpPr>
        <p:spPr>
          <a:xfrm>
            <a:off x="2940872" y="4063921"/>
            <a:ext cx="1161490"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desinfectada, </a:t>
            </a:r>
            <a:r>
              <a:rPr sz="706" spc="-4" dirty="0">
                <a:solidFill>
                  <a:srgbClr val="FFFFFF"/>
                </a:solidFill>
                <a:latin typeface="Calibri"/>
                <a:cs typeface="Calibri"/>
              </a:rPr>
              <a:t>fije la vena con</a:t>
            </a:r>
            <a:r>
              <a:rPr sz="706" spc="35" dirty="0">
                <a:solidFill>
                  <a:srgbClr val="FFFFFF"/>
                </a:solidFill>
                <a:latin typeface="Calibri"/>
                <a:cs typeface="Calibri"/>
              </a:rPr>
              <a:t> </a:t>
            </a:r>
            <a:r>
              <a:rPr sz="706" spc="-4" dirty="0">
                <a:solidFill>
                  <a:srgbClr val="FFFFFF"/>
                </a:solidFill>
                <a:latin typeface="Calibri"/>
                <a:cs typeface="Calibri"/>
              </a:rPr>
              <a:t>la</a:t>
            </a:r>
            <a:endParaRPr sz="706">
              <a:latin typeface="Calibri"/>
              <a:cs typeface="Calibri"/>
            </a:endParaRPr>
          </a:p>
        </p:txBody>
      </p:sp>
      <p:sp>
        <p:nvSpPr>
          <p:cNvPr id="45" name="object 45"/>
          <p:cNvSpPr txBox="1"/>
          <p:nvPr/>
        </p:nvSpPr>
        <p:spPr>
          <a:xfrm>
            <a:off x="2893138" y="4162760"/>
            <a:ext cx="1258981"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mano izquierda, sin contaminar</a:t>
            </a:r>
            <a:r>
              <a:rPr sz="706" spc="31" dirty="0">
                <a:solidFill>
                  <a:srgbClr val="FFFFFF"/>
                </a:solidFill>
                <a:latin typeface="Calibri"/>
                <a:cs typeface="Calibri"/>
              </a:rPr>
              <a:t> </a:t>
            </a:r>
            <a:r>
              <a:rPr sz="706" spc="-4" dirty="0">
                <a:solidFill>
                  <a:srgbClr val="FFFFFF"/>
                </a:solidFill>
                <a:latin typeface="Calibri"/>
                <a:cs typeface="Calibri"/>
              </a:rPr>
              <a:t>el</a:t>
            </a:r>
            <a:endParaRPr sz="706">
              <a:latin typeface="Calibri"/>
              <a:cs typeface="Calibri"/>
            </a:endParaRPr>
          </a:p>
        </p:txBody>
      </p:sp>
      <p:sp>
        <p:nvSpPr>
          <p:cNvPr id="46" name="object 46"/>
          <p:cNvSpPr txBox="1"/>
          <p:nvPr/>
        </p:nvSpPr>
        <p:spPr>
          <a:xfrm>
            <a:off x="2902554" y="4260919"/>
            <a:ext cx="1238250"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área. </a:t>
            </a:r>
            <a:r>
              <a:rPr sz="706" spc="-9" dirty="0">
                <a:solidFill>
                  <a:srgbClr val="FFFFFF"/>
                </a:solidFill>
                <a:latin typeface="Calibri"/>
                <a:cs typeface="Calibri"/>
              </a:rPr>
              <a:t>Cerciórese </a:t>
            </a:r>
            <a:r>
              <a:rPr sz="706" spc="-4" dirty="0">
                <a:solidFill>
                  <a:srgbClr val="FFFFFF"/>
                </a:solidFill>
                <a:latin typeface="Calibri"/>
                <a:cs typeface="Calibri"/>
              </a:rPr>
              <a:t>que no haya aire</a:t>
            </a:r>
            <a:endParaRPr sz="706">
              <a:latin typeface="Calibri"/>
              <a:cs typeface="Calibri"/>
            </a:endParaRPr>
          </a:p>
        </p:txBody>
      </p:sp>
      <p:sp>
        <p:nvSpPr>
          <p:cNvPr id="47" name="object 47"/>
          <p:cNvSpPr txBox="1"/>
          <p:nvPr/>
        </p:nvSpPr>
        <p:spPr>
          <a:xfrm>
            <a:off x="3273695" y="4359759"/>
            <a:ext cx="497541"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en el</a:t>
            </a:r>
            <a:r>
              <a:rPr sz="706" spc="-31" dirty="0">
                <a:solidFill>
                  <a:srgbClr val="FFFFFF"/>
                </a:solidFill>
                <a:latin typeface="Calibri"/>
                <a:cs typeface="Calibri"/>
              </a:rPr>
              <a:t> </a:t>
            </a:r>
            <a:r>
              <a:rPr sz="706" spc="-4" dirty="0">
                <a:solidFill>
                  <a:srgbClr val="FFFFFF"/>
                </a:solidFill>
                <a:latin typeface="Calibri"/>
                <a:cs typeface="Calibri"/>
              </a:rPr>
              <a:t>equipo.</a:t>
            </a:r>
            <a:endParaRPr sz="706">
              <a:latin typeface="Calibri"/>
              <a:cs typeface="Calibri"/>
            </a:endParaRPr>
          </a:p>
        </p:txBody>
      </p:sp>
      <p:sp>
        <p:nvSpPr>
          <p:cNvPr id="48" name="object 48"/>
          <p:cNvSpPr/>
          <p:nvPr/>
        </p:nvSpPr>
        <p:spPr>
          <a:xfrm>
            <a:off x="3108735" y="5011718"/>
            <a:ext cx="1856815" cy="126626"/>
          </a:xfrm>
          <a:custGeom>
            <a:avLst/>
            <a:gdLst/>
            <a:ahLst/>
            <a:cxnLst/>
            <a:rect l="l" t="t" r="r" b="b"/>
            <a:pathLst>
              <a:path w="2104390" h="143510">
                <a:moveTo>
                  <a:pt x="0" y="0"/>
                </a:moveTo>
                <a:lnTo>
                  <a:pt x="0" y="143255"/>
                </a:lnTo>
                <a:lnTo>
                  <a:pt x="2103881" y="143255"/>
                </a:lnTo>
                <a:lnTo>
                  <a:pt x="2103881" y="0"/>
                </a:lnTo>
                <a:lnTo>
                  <a:pt x="0" y="0"/>
                </a:lnTo>
                <a:close/>
              </a:path>
            </a:pathLst>
          </a:custGeom>
          <a:solidFill>
            <a:srgbClr val="000000"/>
          </a:solidFill>
        </p:spPr>
        <p:txBody>
          <a:bodyPr wrap="square" lIns="0" tIns="0" rIns="0" bIns="0" rtlCol="0"/>
          <a:lstStyle/>
          <a:p>
            <a:endParaRPr sz="1588"/>
          </a:p>
        </p:txBody>
      </p:sp>
      <p:sp>
        <p:nvSpPr>
          <p:cNvPr id="49" name="object 49"/>
          <p:cNvSpPr/>
          <p:nvPr/>
        </p:nvSpPr>
        <p:spPr>
          <a:xfrm>
            <a:off x="2903045" y="5708279"/>
            <a:ext cx="1235759" cy="669"/>
          </a:xfrm>
          <a:prstGeom prst="rect">
            <a:avLst/>
          </a:prstGeom>
          <a:blipFill>
            <a:blip r:embed="rId11" cstate="print"/>
            <a:stretch>
              <a:fillRect/>
            </a:stretch>
          </a:blipFill>
        </p:spPr>
        <p:txBody>
          <a:bodyPr wrap="square" lIns="0" tIns="0" rIns="0" bIns="0" rtlCol="0"/>
          <a:lstStyle/>
          <a:p>
            <a:endParaRPr sz="1588"/>
          </a:p>
        </p:txBody>
      </p:sp>
      <p:sp>
        <p:nvSpPr>
          <p:cNvPr id="50" name="object 50"/>
          <p:cNvSpPr/>
          <p:nvPr/>
        </p:nvSpPr>
        <p:spPr>
          <a:xfrm>
            <a:off x="2828591" y="4919519"/>
            <a:ext cx="560" cy="2241"/>
          </a:xfrm>
          <a:custGeom>
            <a:avLst/>
            <a:gdLst/>
            <a:ahLst/>
            <a:cxnLst/>
            <a:rect l="l" t="t" r="r" b="b"/>
            <a:pathLst>
              <a:path w="634" h="2539">
                <a:moveTo>
                  <a:pt x="0" y="2226"/>
                </a:moveTo>
                <a:lnTo>
                  <a:pt x="374" y="372"/>
                </a:lnTo>
                <a:lnTo>
                  <a:pt x="625" y="0"/>
                </a:lnTo>
              </a:path>
            </a:pathLst>
          </a:custGeom>
          <a:ln w="9525">
            <a:solidFill>
              <a:srgbClr val="7D60A0"/>
            </a:solidFill>
          </a:ln>
        </p:spPr>
        <p:txBody>
          <a:bodyPr wrap="square" lIns="0" tIns="0" rIns="0" bIns="0" rtlCol="0"/>
          <a:lstStyle/>
          <a:p>
            <a:endParaRPr sz="1588"/>
          </a:p>
        </p:txBody>
      </p:sp>
      <p:sp>
        <p:nvSpPr>
          <p:cNvPr id="51" name="object 51"/>
          <p:cNvSpPr/>
          <p:nvPr/>
        </p:nvSpPr>
        <p:spPr>
          <a:xfrm>
            <a:off x="2846905" y="4892914"/>
            <a:ext cx="560" cy="560"/>
          </a:xfrm>
          <a:custGeom>
            <a:avLst/>
            <a:gdLst/>
            <a:ahLst/>
            <a:cxnLst/>
            <a:rect l="l" t="t" r="r" b="b"/>
            <a:pathLst>
              <a:path w="634" h="635">
                <a:moveTo>
                  <a:pt x="0" y="303"/>
                </a:moveTo>
                <a:lnTo>
                  <a:pt x="37" y="247"/>
                </a:lnTo>
                <a:lnTo>
                  <a:pt x="405" y="0"/>
                </a:lnTo>
              </a:path>
            </a:pathLst>
          </a:custGeom>
          <a:ln w="9525">
            <a:solidFill>
              <a:srgbClr val="7D60A0"/>
            </a:solidFill>
          </a:ln>
        </p:spPr>
        <p:txBody>
          <a:bodyPr wrap="square" lIns="0" tIns="0" rIns="0" bIns="0" rtlCol="0"/>
          <a:lstStyle/>
          <a:p>
            <a:endParaRPr sz="1588"/>
          </a:p>
        </p:txBody>
      </p:sp>
      <p:sp>
        <p:nvSpPr>
          <p:cNvPr id="52" name="object 52"/>
          <p:cNvSpPr/>
          <p:nvPr/>
        </p:nvSpPr>
        <p:spPr>
          <a:xfrm>
            <a:off x="2871825" y="4874001"/>
            <a:ext cx="7844" cy="2801"/>
          </a:xfrm>
          <a:custGeom>
            <a:avLst/>
            <a:gdLst/>
            <a:ahLst/>
            <a:cxnLst/>
            <a:rect l="l" t="t" r="r" b="b"/>
            <a:pathLst>
              <a:path w="8890" h="3175">
                <a:moveTo>
                  <a:pt x="0" y="2661"/>
                </a:moveTo>
                <a:lnTo>
                  <a:pt x="2072" y="1263"/>
                </a:lnTo>
                <a:lnTo>
                  <a:pt x="8326" y="0"/>
                </a:lnTo>
              </a:path>
            </a:pathLst>
          </a:custGeom>
          <a:ln w="9525">
            <a:solidFill>
              <a:srgbClr val="7D60A0"/>
            </a:solidFill>
          </a:ln>
        </p:spPr>
        <p:txBody>
          <a:bodyPr wrap="square" lIns="0" tIns="0" rIns="0" bIns="0" rtlCol="0"/>
          <a:lstStyle/>
          <a:p>
            <a:endParaRPr sz="1588"/>
          </a:p>
        </p:txBody>
      </p:sp>
      <p:sp>
        <p:nvSpPr>
          <p:cNvPr id="53" name="object 53"/>
          <p:cNvSpPr/>
          <p:nvPr/>
        </p:nvSpPr>
        <p:spPr>
          <a:xfrm>
            <a:off x="4171078" y="4875034"/>
            <a:ext cx="1121" cy="560"/>
          </a:xfrm>
          <a:custGeom>
            <a:avLst/>
            <a:gdLst/>
            <a:ahLst/>
            <a:cxnLst/>
            <a:rect l="l" t="t" r="r" b="b"/>
            <a:pathLst>
              <a:path w="1269" h="635">
                <a:moveTo>
                  <a:pt x="0" y="0"/>
                </a:moveTo>
                <a:lnTo>
                  <a:pt x="459" y="92"/>
                </a:lnTo>
                <a:lnTo>
                  <a:pt x="959" y="430"/>
                </a:lnTo>
              </a:path>
            </a:pathLst>
          </a:custGeom>
          <a:ln w="9525">
            <a:solidFill>
              <a:srgbClr val="7D60A0"/>
            </a:solidFill>
          </a:ln>
        </p:spPr>
        <p:txBody>
          <a:bodyPr wrap="square" lIns="0" tIns="0" rIns="0" bIns="0" rtlCol="0"/>
          <a:lstStyle/>
          <a:p>
            <a:endParaRPr sz="1588"/>
          </a:p>
        </p:txBody>
      </p:sp>
      <p:sp>
        <p:nvSpPr>
          <p:cNvPr id="54" name="object 54"/>
          <p:cNvSpPr/>
          <p:nvPr/>
        </p:nvSpPr>
        <p:spPr>
          <a:xfrm>
            <a:off x="4198112" y="4893074"/>
            <a:ext cx="560" cy="560"/>
          </a:xfrm>
          <a:custGeom>
            <a:avLst/>
            <a:gdLst/>
            <a:ahLst/>
            <a:cxnLst/>
            <a:rect l="l" t="t" r="r" b="b"/>
            <a:pathLst>
              <a:path w="635" h="635">
                <a:moveTo>
                  <a:pt x="0" y="0"/>
                </a:moveTo>
                <a:lnTo>
                  <a:pt x="99" y="67"/>
                </a:lnTo>
                <a:lnTo>
                  <a:pt x="154" y="148"/>
                </a:lnTo>
              </a:path>
            </a:pathLst>
          </a:custGeom>
          <a:ln w="9525">
            <a:solidFill>
              <a:srgbClr val="7D60A0"/>
            </a:solidFill>
          </a:ln>
        </p:spPr>
        <p:txBody>
          <a:bodyPr wrap="square" lIns="0" tIns="0" rIns="0" bIns="0" rtlCol="0"/>
          <a:lstStyle/>
          <a:p>
            <a:endParaRPr sz="1588"/>
          </a:p>
        </p:txBody>
      </p:sp>
      <p:sp>
        <p:nvSpPr>
          <p:cNvPr id="55" name="object 55"/>
          <p:cNvSpPr/>
          <p:nvPr/>
        </p:nvSpPr>
        <p:spPr>
          <a:xfrm>
            <a:off x="4215429" y="4918680"/>
            <a:ext cx="560" cy="560"/>
          </a:xfrm>
          <a:custGeom>
            <a:avLst/>
            <a:gdLst/>
            <a:ahLst/>
            <a:cxnLst/>
            <a:rect l="l" t="t" r="r" b="b"/>
            <a:pathLst>
              <a:path w="635" h="635">
                <a:moveTo>
                  <a:pt x="0" y="0"/>
                </a:moveTo>
                <a:lnTo>
                  <a:pt x="194" y="288"/>
                </a:lnTo>
              </a:path>
            </a:pathLst>
          </a:custGeom>
          <a:ln w="9525">
            <a:solidFill>
              <a:srgbClr val="7D60A0"/>
            </a:solidFill>
          </a:ln>
        </p:spPr>
        <p:txBody>
          <a:bodyPr wrap="square" lIns="0" tIns="0" rIns="0" bIns="0" rtlCol="0"/>
          <a:lstStyle/>
          <a:p>
            <a:endParaRPr sz="1588"/>
          </a:p>
        </p:txBody>
      </p:sp>
      <p:sp>
        <p:nvSpPr>
          <p:cNvPr id="56" name="object 56"/>
          <p:cNvSpPr/>
          <p:nvPr/>
        </p:nvSpPr>
        <p:spPr>
          <a:xfrm>
            <a:off x="4216102" y="4919676"/>
            <a:ext cx="560" cy="1121"/>
          </a:xfrm>
          <a:custGeom>
            <a:avLst/>
            <a:gdLst/>
            <a:ahLst/>
            <a:cxnLst/>
            <a:rect l="l" t="t" r="r" b="b"/>
            <a:pathLst>
              <a:path w="635" h="1270">
                <a:moveTo>
                  <a:pt x="0" y="0"/>
                </a:moveTo>
                <a:lnTo>
                  <a:pt x="130" y="194"/>
                </a:lnTo>
                <a:lnTo>
                  <a:pt x="229" y="682"/>
                </a:lnTo>
              </a:path>
            </a:pathLst>
          </a:custGeom>
          <a:ln w="9525">
            <a:solidFill>
              <a:srgbClr val="7D60A0"/>
            </a:solidFill>
          </a:ln>
        </p:spPr>
        <p:txBody>
          <a:bodyPr wrap="square" lIns="0" tIns="0" rIns="0" bIns="0" rtlCol="0"/>
          <a:lstStyle/>
          <a:p>
            <a:endParaRPr sz="1588"/>
          </a:p>
        </p:txBody>
      </p:sp>
      <p:sp>
        <p:nvSpPr>
          <p:cNvPr id="57" name="object 57"/>
          <p:cNvSpPr/>
          <p:nvPr/>
        </p:nvSpPr>
        <p:spPr>
          <a:xfrm>
            <a:off x="4222157" y="4952509"/>
            <a:ext cx="1121" cy="675715"/>
          </a:xfrm>
          <a:custGeom>
            <a:avLst/>
            <a:gdLst/>
            <a:ahLst/>
            <a:cxnLst/>
            <a:rect l="l" t="t" r="r" b="b"/>
            <a:pathLst>
              <a:path w="1269" h="765810">
                <a:moveTo>
                  <a:pt x="377" y="-4762"/>
                </a:moveTo>
                <a:lnTo>
                  <a:pt x="377" y="770551"/>
                </a:lnTo>
              </a:path>
            </a:pathLst>
          </a:custGeom>
          <a:ln w="10280">
            <a:solidFill>
              <a:srgbClr val="7D60A0"/>
            </a:solidFill>
          </a:ln>
        </p:spPr>
        <p:txBody>
          <a:bodyPr wrap="square" lIns="0" tIns="0" rIns="0" bIns="0" rtlCol="0"/>
          <a:lstStyle/>
          <a:p>
            <a:endParaRPr sz="1588"/>
          </a:p>
        </p:txBody>
      </p:sp>
      <p:sp>
        <p:nvSpPr>
          <p:cNvPr id="58" name="object 58"/>
          <p:cNvSpPr/>
          <p:nvPr/>
        </p:nvSpPr>
        <p:spPr>
          <a:xfrm>
            <a:off x="4157383" y="5643821"/>
            <a:ext cx="64971" cy="64721"/>
          </a:xfrm>
          <a:prstGeom prst="rect">
            <a:avLst/>
          </a:prstGeom>
          <a:blipFill>
            <a:blip r:embed="rId12" cstate="print"/>
            <a:stretch>
              <a:fillRect/>
            </a:stretch>
          </a:blipFill>
        </p:spPr>
        <p:txBody>
          <a:bodyPr wrap="square" lIns="0" tIns="0" rIns="0" bIns="0" rtlCol="0"/>
          <a:lstStyle/>
          <a:p>
            <a:endParaRPr sz="1588"/>
          </a:p>
        </p:txBody>
      </p:sp>
      <p:sp>
        <p:nvSpPr>
          <p:cNvPr id="59" name="object 59"/>
          <p:cNvSpPr/>
          <p:nvPr/>
        </p:nvSpPr>
        <p:spPr>
          <a:xfrm>
            <a:off x="2822314" y="4868507"/>
            <a:ext cx="1400511" cy="840441"/>
          </a:xfrm>
          <a:prstGeom prst="rect">
            <a:avLst/>
          </a:prstGeom>
          <a:blipFill>
            <a:blip r:embed="rId13" cstate="print"/>
            <a:stretch>
              <a:fillRect/>
            </a:stretch>
          </a:blipFill>
        </p:spPr>
        <p:txBody>
          <a:bodyPr wrap="square" lIns="0" tIns="0" rIns="0" bIns="0" rtlCol="0"/>
          <a:lstStyle/>
          <a:p>
            <a:endParaRPr sz="1588"/>
          </a:p>
        </p:txBody>
      </p:sp>
      <p:sp>
        <p:nvSpPr>
          <p:cNvPr id="60" name="object 60"/>
          <p:cNvSpPr/>
          <p:nvPr/>
        </p:nvSpPr>
        <p:spPr>
          <a:xfrm>
            <a:off x="2822314" y="4868507"/>
            <a:ext cx="1400735" cy="840441"/>
          </a:xfrm>
          <a:custGeom>
            <a:avLst/>
            <a:gdLst/>
            <a:ahLst/>
            <a:cxnLst/>
            <a:rect l="l" t="t" r="r" b="b"/>
            <a:pathLst>
              <a:path w="1587500" h="952500">
                <a:moveTo>
                  <a:pt x="0" y="95250"/>
                </a:moveTo>
                <a:lnTo>
                  <a:pt x="27908" y="27908"/>
                </a:lnTo>
                <a:lnTo>
                  <a:pt x="95249" y="0"/>
                </a:lnTo>
                <a:lnTo>
                  <a:pt x="1491996" y="0"/>
                </a:lnTo>
                <a:lnTo>
                  <a:pt x="1529060" y="7489"/>
                </a:lnTo>
                <a:lnTo>
                  <a:pt x="1559337" y="27908"/>
                </a:lnTo>
                <a:lnTo>
                  <a:pt x="1579756" y="58185"/>
                </a:lnTo>
                <a:lnTo>
                  <a:pt x="1587246" y="95249"/>
                </a:lnTo>
                <a:lnTo>
                  <a:pt x="1587246" y="857250"/>
                </a:lnTo>
                <a:lnTo>
                  <a:pt x="1559337" y="924591"/>
                </a:lnTo>
                <a:lnTo>
                  <a:pt x="1491996" y="952499"/>
                </a:lnTo>
                <a:lnTo>
                  <a:pt x="95250" y="952500"/>
                </a:lnTo>
                <a:lnTo>
                  <a:pt x="58185" y="945010"/>
                </a:lnTo>
                <a:lnTo>
                  <a:pt x="27908" y="924591"/>
                </a:lnTo>
                <a:lnTo>
                  <a:pt x="7489" y="894314"/>
                </a:lnTo>
                <a:lnTo>
                  <a:pt x="0" y="857250"/>
                </a:lnTo>
                <a:lnTo>
                  <a:pt x="0" y="95250"/>
                </a:lnTo>
                <a:close/>
              </a:path>
            </a:pathLst>
          </a:custGeom>
          <a:ln w="9525">
            <a:solidFill>
              <a:srgbClr val="7D60A0"/>
            </a:solidFill>
          </a:ln>
        </p:spPr>
        <p:txBody>
          <a:bodyPr wrap="square" lIns="0" tIns="0" rIns="0" bIns="0" rtlCol="0"/>
          <a:lstStyle/>
          <a:p>
            <a:endParaRPr sz="1588"/>
          </a:p>
        </p:txBody>
      </p:sp>
      <p:sp>
        <p:nvSpPr>
          <p:cNvPr id="61" name="object 61"/>
          <p:cNvSpPr txBox="1"/>
          <p:nvPr/>
        </p:nvSpPr>
        <p:spPr>
          <a:xfrm>
            <a:off x="2911961" y="5163895"/>
            <a:ext cx="1221441"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Remueva la funda protectora</a:t>
            </a:r>
            <a:r>
              <a:rPr sz="706" spc="18" dirty="0">
                <a:solidFill>
                  <a:srgbClr val="FFFFFF"/>
                </a:solidFill>
                <a:latin typeface="Calibri"/>
                <a:cs typeface="Calibri"/>
              </a:rPr>
              <a:t> </a:t>
            </a:r>
            <a:r>
              <a:rPr sz="706" spc="-9" dirty="0">
                <a:solidFill>
                  <a:srgbClr val="FFFFFF"/>
                </a:solidFill>
                <a:latin typeface="Calibri"/>
                <a:cs typeface="Calibri"/>
              </a:rPr>
              <a:t>del</a:t>
            </a:r>
            <a:endParaRPr sz="706">
              <a:latin typeface="Calibri"/>
              <a:cs typeface="Calibri"/>
            </a:endParaRPr>
          </a:p>
        </p:txBody>
      </p:sp>
      <p:sp>
        <p:nvSpPr>
          <p:cNvPr id="62" name="object 62"/>
          <p:cNvSpPr txBox="1"/>
          <p:nvPr/>
        </p:nvSpPr>
        <p:spPr>
          <a:xfrm>
            <a:off x="3369161" y="5262054"/>
            <a:ext cx="305921"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c</a:t>
            </a:r>
            <a:r>
              <a:rPr sz="706" spc="-4" dirty="0">
                <a:solidFill>
                  <a:srgbClr val="FFFFFF"/>
                </a:solidFill>
                <a:latin typeface="Calibri"/>
                <a:cs typeface="Calibri"/>
              </a:rPr>
              <a:t>atéte</a:t>
            </a:r>
            <a:r>
              <a:rPr sz="706" spc="-9" dirty="0">
                <a:solidFill>
                  <a:srgbClr val="FFFFFF"/>
                </a:solidFill>
                <a:latin typeface="Calibri"/>
                <a:cs typeface="Calibri"/>
              </a:rPr>
              <a:t>r</a:t>
            </a:r>
            <a:r>
              <a:rPr sz="706" spc="-4" dirty="0">
                <a:solidFill>
                  <a:srgbClr val="FFFFFF"/>
                </a:solidFill>
                <a:latin typeface="Calibri"/>
                <a:cs typeface="Calibri"/>
              </a:rPr>
              <a:t>.</a:t>
            </a:r>
            <a:endParaRPr sz="706">
              <a:latin typeface="Calibri"/>
              <a:cs typeface="Calibri"/>
            </a:endParaRPr>
          </a:p>
        </p:txBody>
      </p:sp>
      <p:sp>
        <p:nvSpPr>
          <p:cNvPr id="63" name="object 63"/>
          <p:cNvSpPr/>
          <p:nvPr/>
        </p:nvSpPr>
        <p:spPr>
          <a:xfrm>
            <a:off x="4905262" y="4027393"/>
            <a:ext cx="126626" cy="1044388"/>
          </a:xfrm>
          <a:custGeom>
            <a:avLst/>
            <a:gdLst/>
            <a:ahLst/>
            <a:cxnLst/>
            <a:rect l="l" t="t" r="r" b="b"/>
            <a:pathLst>
              <a:path w="143510" h="1183639">
                <a:moveTo>
                  <a:pt x="0" y="0"/>
                </a:moveTo>
                <a:lnTo>
                  <a:pt x="0" y="1183386"/>
                </a:lnTo>
                <a:lnTo>
                  <a:pt x="143255" y="1183386"/>
                </a:lnTo>
                <a:lnTo>
                  <a:pt x="143255" y="0"/>
                </a:lnTo>
                <a:lnTo>
                  <a:pt x="0" y="0"/>
                </a:lnTo>
                <a:close/>
              </a:path>
            </a:pathLst>
          </a:custGeom>
          <a:solidFill>
            <a:srgbClr val="000000"/>
          </a:solidFill>
        </p:spPr>
        <p:txBody>
          <a:bodyPr wrap="square" lIns="0" tIns="0" rIns="0" bIns="0" rtlCol="0"/>
          <a:lstStyle/>
          <a:p>
            <a:endParaRPr sz="1588"/>
          </a:p>
        </p:txBody>
      </p:sp>
      <p:sp>
        <p:nvSpPr>
          <p:cNvPr id="64" name="object 64"/>
          <p:cNvSpPr/>
          <p:nvPr/>
        </p:nvSpPr>
        <p:spPr>
          <a:xfrm>
            <a:off x="4685403" y="4868507"/>
            <a:ext cx="1400735" cy="840441"/>
          </a:xfrm>
          <a:custGeom>
            <a:avLst/>
            <a:gdLst/>
            <a:ahLst/>
            <a:cxnLst/>
            <a:rect l="l" t="t" r="r" b="b"/>
            <a:pathLst>
              <a:path w="1587500" h="952500">
                <a:moveTo>
                  <a:pt x="1587246" y="857250"/>
                </a:moveTo>
                <a:lnTo>
                  <a:pt x="1587246" y="95249"/>
                </a:lnTo>
                <a:lnTo>
                  <a:pt x="1579756" y="58185"/>
                </a:lnTo>
                <a:lnTo>
                  <a:pt x="1559337" y="27908"/>
                </a:lnTo>
                <a:lnTo>
                  <a:pt x="1529060" y="7489"/>
                </a:lnTo>
                <a:lnTo>
                  <a:pt x="1491996"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1996" y="952499"/>
                </a:lnTo>
                <a:lnTo>
                  <a:pt x="1529060" y="945010"/>
                </a:lnTo>
                <a:lnTo>
                  <a:pt x="1559337" y="924591"/>
                </a:lnTo>
                <a:lnTo>
                  <a:pt x="1579756" y="894314"/>
                </a:lnTo>
                <a:lnTo>
                  <a:pt x="1587246" y="857250"/>
                </a:lnTo>
                <a:close/>
              </a:path>
            </a:pathLst>
          </a:custGeom>
          <a:solidFill>
            <a:srgbClr val="F79646"/>
          </a:solidFill>
        </p:spPr>
        <p:txBody>
          <a:bodyPr wrap="square" lIns="0" tIns="0" rIns="0" bIns="0" rtlCol="0"/>
          <a:lstStyle/>
          <a:p>
            <a:endParaRPr sz="1588"/>
          </a:p>
        </p:txBody>
      </p:sp>
      <p:sp>
        <p:nvSpPr>
          <p:cNvPr id="65" name="object 65"/>
          <p:cNvSpPr/>
          <p:nvPr/>
        </p:nvSpPr>
        <p:spPr>
          <a:xfrm>
            <a:off x="4685403" y="4868507"/>
            <a:ext cx="1400735" cy="840441"/>
          </a:xfrm>
          <a:custGeom>
            <a:avLst/>
            <a:gdLst/>
            <a:ahLst/>
            <a:cxnLst/>
            <a:rect l="l" t="t" r="r" b="b"/>
            <a:pathLst>
              <a:path w="1587500" h="952500">
                <a:moveTo>
                  <a:pt x="0" y="95250"/>
                </a:moveTo>
                <a:lnTo>
                  <a:pt x="27908" y="27908"/>
                </a:lnTo>
                <a:lnTo>
                  <a:pt x="95249" y="0"/>
                </a:lnTo>
                <a:lnTo>
                  <a:pt x="1491996" y="0"/>
                </a:lnTo>
                <a:lnTo>
                  <a:pt x="1529060" y="7489"/>
                </a:lnTo>
                <a:lnTo>
                  <a:pt x="1559337" y="27908"/>
                </a:lnTo>
                <a:lnTo>
                  <a:pt x="1579756" y="58185"/>
                </a:lnTo>
                <a:lnTo>
                  <a:pt x="1587246" y="95249"/>
                </a:lnTo>
                <a:lnTo>
                  <a:pt x="1587246" y="857250"/>
                </a:lnTo>
                <a:lnTo>
                  <a:pt x="1559337" y="924591"/>
                </a:lnTo>
                <a:lnTo>
                  <a:pt x="1491996" y="952499"/>
                </a:lnTo>
                <a:lnTo>
                  <a:pt x="95250" y="952500"/>
                </a:lnTo>
                <a:lnTo>
                  <a:pt x="58185" y="945010"/>
                </a:lnTo>
                <a:lnTo>
                  <a:pt x="27908" y="924591"/>
                </a:lnTo>
                <a:lnTo>
                  <a:pt x="7489" y="894314"/>
                </a:lnTo>
                <a:lnTo>
                  <a:pt x="0" y="857250"/>
                </a:lnTo>
                <a:lnTo>
                  <a:pt x="0" y="95250"/>
                </a:lnTo>
                <a:close/>
              </a:path>
            </a:pathLst>
          </a:custGeom>
          <a:ln w="25400">
            <a:solidFill>
              <a:srgbClr val="B66D31"/>
            </a:solidFill>
          </a:ln>
        </p:spPr>
        <p:txBody>
          <a:bodyPr wrap="square" lIns="0" tIns="0" rIns="0" bIns="0" rtlCol="0"/>
          <a:lstStyle/>
          <a:p>
            <a:endParaRPr sz="1588"/>
          </a:p>
        </p:txBody>
      </p:sp>
      <p:sp>
        <p:nvSpPr>
          <p:cNvPr id="66" name="object 66"/>
          <p:cNvSpPr txBox="1"/>
          <p:nvPr/>
        </p:nvSpPr>
        <p:spPr>
          <a:xfrm>
            <a:off x="4726645" y="5114814"/>
            <a:ext cx="1315010" cy="319499"/>
          </a:xfrm>
          <a:prstGeom prst="rect">
            <a:avLst/>
          </a:prstGeom>
        </p:spPr>
        <p:txBody>
          <a:bodyPr vert="horz" wrap="square" lIns="0" tIns="19610" rIns="0" bIns="0" rtlCol="0">
            <a:spAutoFit/>
          </a:bodyPr>
          <a:lstStyle/>
          <a:p>
            <a:pPr marL="11206" marR="4483" indent="1121" algn="ctr">
              <a:lnSpc>
                <a:spcPct val="91600"/>
              </a:lnSpc>
              <a:spcBef>
                <a:spcPts val="154"/>
              </a:spcBef>
            </a:pPr>
            <a:r>
              <a:rPr sz="706" spc="-4" dirty="0">
                <a:solidFill>
                  <a:srgbClr val="3F3F3F"/>
                </a:solidFill>
                <a:latin typeface="Calibri"/>
                <a:cs typeface="Calibri"/>
              </a:rPr>
              <a:t>Tome el catéter con el bisel hacia  arriba, </a:t>
            </a:r>
            <a:r>
              <a:rPr sz="706" spc="-9" dirty="0">
                <a:solidFill>
                  <a:srgbClr val="3F3F3F"/>
                </a:solidFill>
                <a:latin typeface="Calibri"/>
                <a:cs typeface="Calibri"/>
              </a:rPr>
              <a:t>puncione </a:t>
            </a:r>
            <a:r>
              <a:rPr sz="706" spc="-4" dirty="0">
                <a:solidFill>
                  <a:srgbClr val="3F3F3F"/>
                </a:solidFill>
                <a:latin typeface="Calibri"/>
                <a:cs typeface="Calibri"/>
              </a:rPr>
              <a:t>la piel y canalice </a:t>
            </a:r>
            <a:r>
              <a:rPr sz="706" spc="-9" dirty="0">
                <a:solidFill>
                  <a:srgbClr val="3F3F3F"/>
                </a:solidFill>
                <a:latin typeface="Calibri"/>
                <a:cs typeface="Calibri"/>
              </a:rPr>
              <a:t>la  </a:t>
            </a:r>
            <a:r>
              <a:rPr sz="706" spc="-4" dirty="0">
                <a:solidFill>
                  <a:srgbClr val="3F3F3F"/>
                </a:solidFill>
                <a:latin typeface="Calibri"/>
                <a:cs typeface="Calibri"/>
              </a:rPr>
              <a:t>vena.</a:t>
            </a:r>
            <a:endParaRPr sz="706">
              <a:latin typeface="Calibri"/>
              <a:cs typeface="Calibri"/>
            </a:endParaRPr>
          </a:p>
        </p:txBody>
      </p:sp>
      <p:sp>
        <p:nvSpPr>
          <p:cNvPr id="67" name="object 67"/>
          <p:cNvSpPr/>
          <p:nvPr/>
        </p:nvSpPr>
        <p:spPr>
          <a:xfrm>
            <a:off x="4908625" y="2967765"/>
            <a:ext cx="156882" cy="1058396"/>
          </a:xfrm>
          <a:custGeom>
            <a:avLst/>
            <a:gdLst/>
            <a:ahLst/>
            <a:cxnLst/>
            <a:rect l="l" t="t" r="r" b="b"/>
            <a:pathLst>
              <a:path w="177800" h="1199514">
                <a:moveTo>
                  <a:pt x="177545" y="4571"/>
                </a:moveTo>
                <a:lnTo>
                  <a:pt x="35051" y="0"/>
                </a:lnTo>
                <a:lnTo>
                  <a:pt x="0" y="1195577"/>
                </a:lnTo>
                <a:lnTo>
                  <a:pt x="142494" y="1199387"/>
                </a:lnTo>
                <a:lnTo>
                  <a:pt x="177545" y="4571"/>
                </a:lnTo>
                <a:close/>
              </a:path>
            </a:pathLst>
          </a:custGeom>
          <a:solidFill>
            <a:srgbClr val="000000"/>
          </a:solidFill>
        </p:spPr>
        <p:txBody>
          <a:bodyPr wrap="square" lIns="0" tIns="0" rIns="0" bIns="0" rtlCol="0"/>
          <a:lstStyle/>
          <a:p>
            <a:endParaRPr sz="1588"/>
          </a:p>
        </p:txBody>
      </p:sp>
      <p:sp>
        <p:nvSpPr>
          <p:cNvPr id="68" name="object 68"/>
          <p:cNvSpPr/>
          <p:nvPr/>
        </p:nvSpPr>
        <p:spPr>
          <a:xfrm>
            <a:off x="4685403" y="3818292"/>
            <a:ext cx="1400735" cy="840441"/>
          </a:xfrm>
          <a:custGeom>
            <a:avLst/>
            <a:gdLst/>
            <a:ahLst/>
            <a:cxnLst/>
            <a:rect l="l" t="t" r="r" b="b"/>
            <a:pathLst>
              <a:path w="1587500" h="952500">
                <a:moveTo>
                  <a:pt x="1587246" y="857250"/>
                </a:moveTo>
                <a:lnTo>
                  <a:pt x="1587246" y="95249"/>
                </a:lnTo>
                <a:lnTo>
                  <a:pt x="1579756" y="58185"/>
                </a:lnTo>
                <a:lnTo>
                  <a:pt x="1559337" y="27908"/>
                </a:lnTo>
                <a:lnTo>
                  <a:pt x="1529060" y="7489"/>
                </a:lnTo>
                <a:lnTo>
                  <a:pt x="1491996"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1996" y="952499"/>
                </a:lnTo>
                <a:lnTo>
                  <a:pt x="1529060" y="945010"/>
                </a:lnTo>
                <a:lnTo>
                  <a:pt x="1559337" y="924591"/>
                </a:lnTo>
                <a:lnTo>
                  <a:pt x="1579756" y="894314"/>
                </a:lnTo>
                <a:lnTo>
                  <a:pt x="1587246" y="857250"/>
                </a:lnTo>
                <a:close/>
              </a:path>
            </a:pathLst>
          </a:custGeom>
          <a:solidFill>
            <a:srgbClr val="CD3F90"/>
          </a:solidFill>
        </p:spPr>
        <p:txBody>
          <a:bodyPr wrap="square" lIns="0" tIns="0" rIns="0" bIns="0" rtlCol="0"/>
          <a:lstStyle/>
          <a:p>
            <a:endParaRPr sz="1588"/>
          </a:p>
        </p:txBody>
      </p:sp>
      <p:sp>
        <p:nvSpPr>
          <p:cNvPr id="69" name="object 69"/>
          <p:cNvSpPr/>
          <p:nvPr/>
        </p:nvSpPr>
        <p:spPr>
          <a:xfrm>
            <a:off x="4685403" y="3818292"/>
            <a:ext cx="1400735" cy="840441"/>
          </a:xfrm>
          <a:custGeom>
            <a:avLst/>
            <a:gdLst/>
            <a:ahLst/>
            <a:cxnLst/>
            <a:rect l="l" t="t" r="r" b="b"/>
            <a:pathLst>
              <a:path w="1587500" h="952500">
                <a:moveTo>
                  <a:pt x="0" y="95250"/>
                </a:moveTo>
                <a:lnTo>
                  <a:pt x="27908" y="27908"/>
                </a:lnTo>
                <a:lnTo>
                  <a:pt x="95249" y="0"/>
                </a:lnTo>
                <a:lnTo>
                  <a:pt x="1491996" y="0"/>
                </a:lnTo>
                <a:lnTo>
                  <a:pt x="1529060" y="7489"/>
                </a:lnTo>
                <a:lnTo>
                  <a:pt x="1559337" y="27908"/>
                </a:lnTo>
                <a:lnTo>
                  <a:pt x="1579756" y="58185"/>
                </a:lnTo>
                <a:lnTo>
                  <a:pt x="1587246" y="95249"/>
                </a:lnTo>
                <a:lnTo>
                  <a:pt x="1587246" y="857250"/>
                </a:lnTo>
                <a:lnTo>
                  <a:pt x="1559337" y="924591"/>
                </a:lnTo>
                <a:lnTo>
                  <a:pt x="1491996" y="952499"/>
                </a:lnTo>
                <a:lnTo>
                  <a:pt x="95250" y="952500"/>
                </a:lnTo>
                <a:lnTo>
                  <a:pt x="58185" y="945010"/>
                </a:lnTo>
                <a:lnTo>
                  <a:pt x="27908" y="924591"/>
                </a:lnTo>
                <a:lnTo>
                  <a:pt x="7489" y="894314"/>
                </a:lnTo>
                <a:lnTo>
                  <a:pt x="0" y="857250"/>
                </a:lnTo>
                <a:lnTo>
                  <a:pt x="0" y="95250"/>
                </a:lnTo>
                <a:close/>
              </a:path>
            </a:pathLst>
          </a:custGeom>
          <a:ln w="25400">
            <a:solidFill>
              <a:srgbClr val="FFFFFF"/>
            </a:solidFill>
          </a:ln>
        </p:spPr>
        <p:txBody>
          <a:bodyPr wrap="square" lIns="0" tIns="0" rIns="0" bIns="0" rtlCol="0"/>
          <a:lstStyle/>
          <a:p>
            <a:endParaRPr sz="1588"/>
          </a:p>
        </p:txBody>
      </p:sp>
      <p:sp>
        <p:nvSpPr>
          <p:cNvPr id="70" name="object 70"/>
          <p:cNvSpPr txBox="1"/>
          <p:nvPr/>
        </p:nvSpPr>
        <p:spPr>
          <a:xfrm>
            <a:off x="4751518" y="3866925"/>
            <a:ext cx="1266825"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Observe </a:t>
            </a:r>
            <a:r>
              <a:rPr sz="706" spc="-4" dirty="0">
                <a:solidFill>
                  <a:srgbClr val="FFFFFF"/>
                </a:solidFill>
                <a:latin typeface="Calibri"/>
                <a:cs typeface="Calibri"/>
              </a:rPr>
              <a:t>la </a:t>
            </a:r>
            <a:r>
              <a:rPr sz="706" spc="-9" dirty="0">
                <a:solidFill>
                  <a:srgbClr val="FFFFFF"/>
                </a:solidFill>
                <a:latin typeface="Calibri"/>
                <a:cs typeface="Calibri"/>
              </a:rPr>
              <a:t>presencia </a:t>
            </a:r>
            <a:r>
              <a:rPr sz="706" spc="-4" dirty="0">
                <a:solidFill>
                  <a:srgbClr val="FFFFFF"/>
                </a:solidFill>
                <a:latin typeface="Calibri"/>
                <a:cs typeface="Calibri"/>
              </a:rPr>
              <a:t>de </a:t>
            </a:r>
            <a:r>
              <a:rPr sz="706" spc="-9" dirty="0">
                <a:solidFill>
                  <a:srgbClr val="FFFFFF"/>
                </a:solidFill>
                <a:latin typeface="Calibri"/>
                <a:cs typeface="Calibri"/>
              </a:rPr>
              <a:t>sangre</a:t>
            </a:r>
            <a:r>
              <a:rPr sz="706" spc="49" dirty="0">
                <a:solidFill>
                  <a:srgbClr val="FFFFFF"/>
                </a:solidFill>
                <a:latin typeface="Calibri"/>
                <a:cs typeface="Calibri"/>
              </a:rPr>
              <a:t> </a:t>
            </a:r>
            <a:r>
              <a:rPr sz="706" spc="-4" dirty="0">
                <a:solidFill>
                  <a:srgbClr val="FFFFFF"/>
                </a:solidFill>
                <a:latin typeface="Calibri"/>
                <a:cs typeface="Calibri"/>
              </a:rPr>
              <a:t>en</a:t>
            </a:r>
            <a:endParaRPr sz="706">
              <a:latin typeface="Calibri"/>
              <a:cs typeface="Calibri"/>
            </a:endParaRPr>
          </a:p>
        </p:txBody>
      </p:sp>
      <p:sp>
        <p:nvSpPr>
          <p:cNvPr id="71" name="object 71"/>
          <p:cNvSpPr txBox="1"/>
          <p:nvPr/>
        </p:nvSpPr>
        <p:spPr>
          <a:xfrm>
            <a:off x="4838920" y="3965085"/>
            <a:ext cx="1092013"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la parte </a:t>
            </a:r>
            <a:r>
              <a:rPr sz="706" spc="-9" dirty="0">
                <a:solidFill>
                  <a:srgbClr val="FFFFFF"/>
                </a:solidFill>
                <a:latin typeface="Calibri"/>
                <a:cs typeface="Calibri"/>
              </a:rPr>
              <a:t>posterior </a:t>
            </a:r>
            <a:r>
              <a:rPr sz="706" spc="-4" dirty="0">
                <a:solidFill>
                  <a:srgbClr val="FFFFFF"/>
                </a:solidFill>
                <a:latin typeface="Calibri"/>
                <a:cs typeface="Calibri"/>
              </a:rPr>
              <a:t>del</a:t>
            </a:r>
            <a:r>
              <a:rPr sz="706" spc="9" dirty="0">
                <a:solidFill>
                  <a:srgbClr val="FFFFFF"/>
                </a:solidFill>
                <a:latin typeface="Calibri"/>
                <a:cs typeface="Calibri"/>
              </a:rPr>
              <a:t> </a:t>
            </a:r>
            <a:r>
              <a:rPr sz="706" spc="-4" dirty="0">
                <a:solidFill>
                  <a:srgbClr val="FFFFFF"/>
                </a:solidFill>
                <a:latin typeface="Calibri"/>
                <a:cs typeface="Calibri"/>
              </a:rPr>
              <a:t>catéter,</a:t>
            </a:r>
            <a:endParaRPr sz="706">
              <a:latin typeface="Calibri"/>
              <a:cs typeface="Calibri"/>
            </a:endParaRPr>
          </a:p>
        </p:txBody>
      </p:sp>
      <p:sp>
        <p:nvSpPr>
          <p:cNvPr id="72" name="object 72"/>
          <p:cNvSpPr txBox="1"/>
          <p:nvPr/>
        </p:nvSpPr>
        <p:spPr>
          <a:xfrm>
            <a:off x="4736719" y="4063924"/>
            <a:ext cx="1297081"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asegure con una mano el empate</a:t>
            </a:r>
            <a:r>
              <a:rPr sz="706" spc="26" dirty="0">
                <a:solidFill>
                  <a:srgbClr val="FFFFFF"/>
                </a:solidFill>
                <a:latin typeface="Calibri"/>
                <a:cs typeface="Calibri"/>
              </a:rPr>
              <a:t> </a:t>
            </a:r>
            <a:r>
              <a:rPr sz="706" spc="-4" dirty="0">
                <a:solidFill>
                  <a:srgbClr val="FFFFFF"/>
                </a:solidFill>
                <a:latin typeface="Calibri"/>
                <a:cs typeface="Calibri"/>
              </a:rPr>
              <a:t>y</a:t>
            </a:r>
            <a:endParaRPr sz="706">
              <a:latin typeface="Calibri"/>
              <a:cs typeface="Calibri"/>
            </a:endParaRPr>
          </a:p>
        </p:txBody>
      </p:sp>
      <p:sp>
        <p:nvSpPr>
          <p:cNvPr id="73" name="object 73"/>
          <p:cNvSpPr txBox="1"/>
          <p:nvPr/>
        </p:nvSpPr>
        <p:spPr>
          <a:xfrm>
            <a:off x="4894720" y="4162084"/>
            <a:ext cx="981635"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con la otra extraiga la</a:t>
            </a:r>
            <a:r>
              <a:rPr sz="706" spc="4" dirty="0">
                <a:solidFill>
                  <a:srgbClr val="FFFFFF"/>
                </a:solidFill>
                <a:latin typeface="Calibri"/>
                <a:cs typeface="Calibri"/>
              </a:rPr>
              <a:t> </a:t>
            </a:r>
            <a:r>
              <a:rPr sz="706" spc="-4" dirty="0">
                <a:solidFill>
                  <a:srgbClr val="FFFFFF"/>
                </a:solidFill>
                <a:latin typeface="Calibri"/>
                <a:cs typeface="Calibri"/>
              </a:rPr>
              <a:t>guía</a:t>
            </a:r>
            <a:endParaRPr sz="706">
              <a:latin typeface="Calibri"/>
              <a:cs typeface="Calibri"/>
            </a:endParaRPr>
          </a:p>
        </p:txBody>
      </p:sp>
      <p:sp>
        <p:nvSpPr>
          <p:cNvPr id="74" name="object 74"/>
          <p:cNvSpPr txBox="1"/>
          <p:nvPr/>
        </p:nvSpPr>
        <p:spPr>
          <a:xfrm>
            <a:off x="4816725" y="4260923"/>
            <a:ext cx="1137397"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metálica, conecte el equipo</a:t>
            </a:r>
            <a:r>
              <a:rPr sz="706" spc="4" dirty="0">
                <a:solidFill>
                  <a:srgbClr val="FFFFFF"/>
                </a:solidFill>
                <a:latin typeface="Calibri"/>
                <a:cs typeface="Calibri"/>
              </a:rPr>
              <a:t> </a:t>
            </a:r>
            <a:r>
              <a:rPr sz="706" spc="-4" dirty="0">
                <a:solidFill>
                  <a:srgbClr val="FFFFFF"/>
                </a:solidFill>
                <a:latin typeface="Calibri"/>
                <a:cs typeface="Calibri"/>
              </a:rPr>
              <a:t>de</a:t>
            </a:r>
            <a:endParaRPr sz="706">
              <a:latin typeface="Calibri"/>
              <a:cs typeface="Calibri"/>
            </a:endParaRPr>
          </a:p>
        </p:txBody>
      </p:sp>
      <p:sp>
        <p:nvSpPr>
          <p:cNvPr id="75" name="object 75"/>
          <p:cNvSpPr txBox="1"/>
          <p:nvPr/>
        </p:nvSpPr>
        <p:spPr>
          <a:xfrm>
            <a:off x="4824791" y="4359082"/>
            <a:ext cx="1120588"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venoclisis inmediatamente</a:t>
            </a:r>
            <a:r>
              <a:rPr sz="706" spc="13" dirty="0">
                <a:solidFill>
                  <a:srgbClr val="FFFFFF"/>
                </a:solidFill>
                <a:latin typeface="Calibri"/>
                <a:cs typeface="Calibri"/>
              </a:rPr>
              <a:t> </a:t>
            </a:r>
            <a:r>
              <a:rPr sz="706" spc="-4" dirty="0">
                <a:solidFill>
                  <a:srgbClr val="FFFFFF"/>
                </a:solidFill>
                <a:latin typeface="Calibri"/>
                <a:cs typeface="Calibri"/>
              </a:rPr>
              <a:t>sin</a:t>
            </a:r>
            <a:endParaRPr sz="706">
              <a:latin typeface="Calibri"/>
              <a:cs typeface="Calibri"/>
            </a:endParaRPr>
          </a:p>
        </p:txBody>
      </p:sp>
      <p:sp>
        <p:nvSpPr>
          <p:cNvPr id="76" name="object 76"/>
          <p:cNvSpPr txBox="1"/>
          <p:nvPr/>
        </p:nvSpPr>
        <p:spPr>
          <a:xfrm>
            <a:off x="4936400" y="4457921"/>
            <a:ext cx="895910"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permitir entrada </a:t>
            </a:r>
            <a:r>
              <a:rPr sz="706" spc="-4" dirty="0">
                <a:solidFill>
                  <a:srgbClr val="FFFFFF"/>
                </a:solidFill>
                <a:latin typeface="Calibri"/>
                <a:cs typeface="Calibri"/>
              </a:rPr>
              <a:t>de</a:t>
            </a:r>
            <a:r>
              <a:rPr sz="706" spc="4" dirty="0">
                <a:solidFill>
                  <a:srgbClr val="FFFFFF"/>
                </a:solidFill>
                <a:latin typeface="Calibri"/>
                <a:cs typeface="Calibri"/>
              </a:rPr>
              <a:t> </a:t>
            </a:r>
            <a:r>
              <a:rPr sz="706" spc="-4" dirty="0">
                <a:solidFill>
                  <a:srgbClr val="FFFFFF"/>
                </a:solidFill>
                <a:latin typeface="Calibri"/>
                <a:cs typeface="Calibri"/>
              </a:rPr>
              <a:t>aire</a:t>
            </a:r>
            <a:endParaRPr sz="706">
              <a:latin typeface="Calibri"/>
              <a:cs typeface="Calibri"/>
            </a:endParaRPr>
          </a:p>
        </p:txBody>
      </p:sp>
      <p:sp>
        <p:nvSpPr>
          <p:cNvPr id="77" name="object 77"/>
          <p:cNvSpPr/>
          <p:nvPr/>
        </p:nvSpPr>
        <p:spPr>
          <a:xfrm>
            <a:off x="4905262" y="1924274"/>
            <a:ext cx="160244" cy="1041587"/>
          </a:xfrm>
          <a:custGeom>
            <a:avLst/>
            <a:gdLst/>
            <a:ahLst/>
            <a:cxnLst/>
            <a:rect l="l" t="t" r="r" b="b"/>
            <a:pathLst>
              <a:path w="181610" h="1180464">
                <a:moveTo>
                  <a:pt x="181356" y="1175766"/>
                </a:moveTo>
                <a:lnTo>
                  <a:pt x="143255" y="0"/>
                </a:lnTo>
                <a:lnTo>
                  <a:pt x="0" y="4571"/>
                </a:lnTo>
                <a:lnTo>
                  <a:pt x="38862" y="1180338"/>
                </a:lnTo>
                <a:lnTo>
                  <a:pt x="181356" y="1175766"/>
                </a:lnTo>
                <a:close/>
              </a:path>
            </a:pathLst>
          </a:custGeom>
          <a:solidFill>
            <a:srgbClr val="000000"/>
          </a:solidFill>
        </p:spPr>
        <p:txBody>
          <a:bodyPr wrap="square" lIns="0" tIns="0" rIns="0" bIns="0" rtlCol="0"/>
          <a:lstStyle/>
          <a:p>
            <a:endParaRPr sz="1588"/>
          </a:p>
        </p:txBody>
      </p:sp>
      <p:sp>
        <p:nvSpPr>
          <p:cNvPr id="78" name="object 78"/>
          <p:cNvSpPr/>
          <p:nvPr/>
        </p:nvSpPr>
        <p:spPr>
          <a:xfrm>
            <a:off x="4719020" y="2760681"/>
            <a:ext cx="1400735" cy="840441"/>
          </a:xfrm>
          <a:custGeom>
            <a:avLst/>
            <a:gdLst/>
            <a:ahLst/>
            <a:cxnLst/>
            <a:rect l="l" t="t" r="r" b="b"/>
            <a:pathLst>
              <a:path w="1587500" h="952500">
                <a:moveTo>
                  <a:pt x="1587246" y="857250"/>
                </a:moveTo>
                <a:lnTo>
                  <a:pt x="1587246" y="95249"/>
                </a:lnTo>
                <a:lnTo>
                  <a:pt x="1579864" y="58185"/>
                </a:lnTo>
                <a:lnTo>
                  <a:pt x="1559623" y="27908"/>
                </a:lnTo>
                <a:lnTo>
                  <a:pt x="1529381" y="7489"/>
                </a:lnTo>
                <a:lnTo>
                  <a:pt x="1491996"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1996" y="952499"/>
                </a:lnTo>
                <a:lnTo>
                  <a:pt x="1529381" y="945010"/>
                </a:lnTo>
                <a:lnTo>
                  <a:pt x="1559623" y="924591"/>
                </a:lnTo>
                <a:lnTo>
                  <a:pt x="1579864" y="894314"/>
                </a:lnTo>
                <a:lnTo>
                  <a:pt x="1587246" y="857250"/>
                </a:lnTo>
                <a:close/>
              </a:path>
            </a:pathLst>
          </a:custGeom>
          <a:solidFill>
            <a:srgbClr val="558ED5"/>
          </a:solidFill>
        </p:spPr>
        <p:txBody>
          <a:bodyPr wrap="square" lIns="0" tIns="0" rIns="0" bIns="0" rtlCol="0"/>
          <a:lstStyle/>
          <a:p>
            <a:endParaRPr sz="1588"/>
          </a:p>
        </p:txBody>
      </p:sp>
      <p:sp>
        <p:nvSpPr>
          <p:cNvPr id="79" name="object 79"/>
          <p:cNvSpPr/>
          <p:nvPr/>
        </p:nvSpPr>
        <p:spPr>
          <a:xfrm>
            <a:off x="4719020" y="2760681"/>
            <a:ext cx="1400735" cy="840441"/>
          </a:xfrm>
          <a:custGeom>
            <a:avLst/>
            <a:gdLst/>
            <a:ahLst/>
            <a:cxnLst/>
            <a:rect l="l" t="t" r="r" b="b"/>
            <a:pathLst>
              <a:path w="1587500" h="952500">
                <a:moveTo>
                  <a:pt x="0" y="95250"/>
                </a:moveTo>
                <a:lnTo>
                  <a:pt x="27908" y="27908"/>
                </a:lnTo>
                <a:lnTo>
                  <a:pt x="95249" y="0"/>
                </a:lnTo>
                <a:lnTo>
                  <a:pt x="1491996" y="0"/>
                </a:lnTo>
                <a:lnTo>
                  <a:pt x="1529381" y="7489"/>
                </a:lnTo>
                <a:lnTo>
                  <a:pt x="1559623" y="27908"/>
                </a:lnTo>
                <a:lnTo>
                  <a:pt x="1579864" y="58185"/>
                </a:lnTo>
                <a:lnTo>
                  <a:pt x="1587246" y="95249"/>
                </a:lnTo>
                <a:lnTo>
                  <a:pt x="1587246" y="857250"/>
                </a:lnTo>
                <a:lnTo>
                  <a:pt x="1559623" y="924591"/>
                </a:lnTo>
                <a:lnTo>
                  <a:pt x="1491996" y="952499"/>
                </a:lnTo>
                <a:lnTo>
                  <a:pt x="95250" y="952500"/>
                </a:lnTo>
                <a:lnTo>
                  <a:pt x="58185" y="945010"/>
                </a:lnTo>
                <a:lnTo>
                  <a:pt x="27908" y="924591"/>
                </a:lnTo>
                <a:lnTo>
                  <a:pt x="7489" y="894314"/>
                </a:lnTo>
                <a:lnTo>
                  <a:pt x="0" y="857250"/>
                </a:lnTo>
                <a:lnTo>
                  <a:pt x="0" y="95250"/>
                </a:lnTo>
                <a:close/>
              </a:path>
            </a:pathLst>
          </a:custGeom>
          <a:ln w="25400">
            <a:solidFill>
              <a:srgbClr val="FFFFFF"/>
            </a:solidFill>
          </a:ln>
        </p:spPr>
        <p:txBody>
          <a:bodyPr wrap="square" lIns="0" tIns="0" rIns="0" bIns="0" rtlCol="0"/>
          <a:lstStyle/>
          <a:p>
            <a:endParaRPr sz="1588"/>
          </a:p>
        </p:txBody>
      </p:sp>
      <p:sp>
        <p:nvSpPr>
          <p:cNvPr id="80" name="object 80"/>
          <p:cNvSpPr txBox="1"/>
          <p:nvPr/>
        </p:nvSpPr>
        <p:spPr>
          <a:xfrm>
            <a:off x="4813375" y="3006314"/>
            <a:ext cx="1211916" cy="319499"/>
          </a:xfrm>
          <a:prstGeom prst="rect">
            <a:avLst/>
          </a:prstGeom>
        </p:spPr>
        <p:txBody>
          <a:bodyPr vert="horz" wrap="square" lIns="0" tIns="19610" rIns="0" bIns="0" rtlCol="0">
            <a:spAutoFit/>
          </a:bodyPr>
          <a:lstStyle/>
          <a:p>
            <a:pPr marL="11206" marR="4483" algn="ctr">
              <a:lnSpc>
                <a:spcPct val="91600"/>
              </a:lnSpc>
              <a:spcBef>
                <a:spcPts val="154"/>
              </a:spcBef>
            </a:pPr>
            <a:r>
              <a:rPr sz="706" spc="-4" dirty="0">
                <a:solidFill>
                  <a:srgbClr val="FFFFFF"/>
                </a:solidFill>
                <a:latin typeface="Calibri"/>
                <a:cs typeface="Calibri"/>
              </a:rPr>
              <a:t>Asegúrese que el catéter esté en  vena, retire el torniquete abra </a:t>
            </a:r>
            <a:r>
              <a:rPr sz="706" spc="-9" dirty="0">
                <a:solidFill>
                  <a:srgbClr val="FFFFFF"/>
                </a:solidFill>
                <a:latin typeface="Calibri"/>
                <a:cs typeface="Calibri"/>
              </a:rPr>
              <a:t>la  </a:t>
            </a:r>
            <a:r>
              <a:rPr sz="706" spc="-4" dirty="0">
                <a:solidFill>
                  <a:srgbClr val="FFFFFF"/>
                </a:solidFill>
                <a:latin typeface="Calibri"/>
                <a:cs typeface="Calibri"/>
              </a:rPr>
              <a:t>llave a goteo</a:t>
            </a:r>
            <a:r>
              <a:rPr sz="706" spc="-9" dirty="0">
                <a:solidFill>
                  <a:srgbClr val="FFFFFF"/>
                </a:solidFill>
                <a:latin typeface="Calibri"/>
                <a:cs typeface="Calibri"/>
              </a:rPr>
              <a:t> </a:t>
            </a:r>
            <a:r>
              <a:rPr sz="706" spc="-4" dirty="0">
                <a:solidFill>
                  <a:srgbClr val="FFFFFF"/>
                </a:solidFill>
                <a:latin typeface="Calibri"/>
                <a:cs typeface="Calibri"/>
              </a:rPr>
              <a:t>mínimo.</a:t>
            </a:r>
            <a:endParaRPr sz="706">
              <a:latin typeface="Calibri"/>
              <a:cs typeface="Calibri"/>
            </a:endParaRPr>
          </a:p>
        </p:txBody>
      </p:sp>
      <p:sp>
        <p:nvSpPr>
          <p:cNvPr id="81" name="object 81"/>
          <p:cNvSpPr/>
          <p:nvPr/>
        </p:nvSpPr>
        <p:spPr>
          <a:xfrm>
            <a:off x="4971825" y="1860401"/>
            <a:ext cx="1856815" cy="126066"/>
          </a:xfrm>
          <a:custGeom>
            <a:avLst/>
            <a:gdLst/>
            <a:ahLst/>
            <a:cxnLst/>
            <a:rect l="l" t="t" r="r" b="b"/>
            <a:pathLst>
              <a:path w="2104390" h="142875">
                <a:moveTo>
                  <a:pt x="0" y="0"/>
                </a:moveTo>
                <a:lnTo>
                  <a:pt x="0" y="142494"/>
                </a:lnTo>
                <a:lnTo>
                  <a:pt x="2103882" y="142494"/>
                </a:lnTo>
                <a:lnTo>
                  <a:pt x="2103882" y="0"/>
                </a:lnTo>
                <a:lnTo>
                  <a:pt x="0" y="0"/>
                </a:lnTo>
                <a:close/>
              </a:path>
            </a:pathLst>
          </a:custGeom>
          <a:solidFill>
            <a:srgbClr val="000000"/>
          </a:solidFill>
        </p:spPr>
        <p:txBody>
          <a:bodyPr wrap="square" lIns="0" tIns="0" rIns="0" bIns="0" rtlCol="0"/>
          <a:lstStyle/>
          <a:p>
            <a:endParaRPr sz="1588"/>
          </a:p>
        </p:txBody>
      </p:sp>
      <p:sp>
        <p:nvSpPr>
          <p:cNvPr id="82" name="object 82"/>
          <p:cNvSpPr/>
          <p:nvPr/>
        </p:nvSpPr>
        <p:spPr>
          <a:xfrm>
            <a:off x="4685403" y="1717190"/>
            <a:ext cx="1400735" cy="840441"/>
          </a:xfrm>
          <a:custGeom>
            <a:avLst/>
            <a:gdLst/>
            <a:ahLst/>
            <a:cxnLst/>
            <a:rect l="l" t="t" r="r" b="b"/>
            <a:pathLst>
              <a:path w="1587500" h="952500">
                <a:moveTo>
                  <a:pt x="1587246" y="857250"/>
                </a:moveTo>
                <a:lnTo>
                  <a:pt x="1587246" y="95249"/>
                </a:lnTo>
                <a:lnTo>
                  <a:pt x="1579756" y="58185"/>
                </a:lnTo>
                <a:lnTo>
                  <a:pt x="1559337" y="27908"/>
                </a:lnTo>
                <a:lnTo>
                  <a:pt x="1529060" y="7489"/>
                </a:lnTo>
                <a:lnTo>
                  <a:pt x="1491996"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1996" y="952499"/>
                </a:lnTo>
                <a:lnTo>
                  <a:pt x="1529060" y="945010"/>
                </a:lnTo>
                <a:lnTo>
                  <a:pt x="1559337" y="924591"/>
                </a:lnTo>
                <a:lnTo>
                  <a:pt x="1579756" y="894314"/>
                </a:lnTo>
                <a:lnTo>
                  <a:pt x="1587246" y="857250"/>
                </a:lnTo>
                <a:close/>
              </a:path>
            </a:pathLst>
          </a:custGeom>
          <a:solidFill>
            <a:srgbClr val="2DDFA4"/>
          </a:solidFill>
        </p:spPr>
        <p:txBody>
          <a:bodyPr wrap="square" lIns="0" tIns="0" rIns="0" bIns="0" rtlCol="0"/>
          <a:lstStyle/>
          <a:p>
            <a:endParaRPr sz="1588"/>
          </a:p>
        </p:txBody>
      </p:sp>
      <p:sp>
        <p:nvSpPr>
          <p:cNvPr id="83" name="object 83"/>
          <p:cNvSpPr/>
          <p:nvPr/>
        </p:nvSpPr>
        <p:spPr>
          <a:xfrm>
            <a:off x="4685403" y="1717190"/>
            <a:ext cx="1400735" cy="840441"/>
          </a:xfrm>
          <a:custGeom>
            <a:avLst/>
            <a:gdLst/>
            <a:ahLst/>
            <a:cxnLst/>
            <a:rect l="l" t="t" r="r" b="b"/>
            <a:pathLst>
              <a:path w="1587500" h="952500">
                <a:moveTo>
                  <a:pt x="0" y="95250"/>
                </a:moveTo>
                <a:lnTo>
                  <a:pt x="27908" y="27908"/>
                </a:lnTo>
                <a:lnTo>
                  <a:pt x="95249" y="0"/>
                </a:lnTo>
                <a:lnTo>
                  <a:pt x="1491996" y="0"/>
                </a:lnTo>
                <a:lnTo>
                  <a:pt x="1529060" y="7489"/>
                </a:lnTo>
                <a:lnTo>
                  <a:pt x="1559337" y="27908"/>
                </a:lnTo>
                <a:lnTo>
                  <a:pt x="1579756" y="58185"/>
                </a:lnTo>
                <a:lnTo>
                  <a:pt x="1587246" y="95249"/>
                </a:lnTo>
                <a:lnTo>
                  <a:pt x="1587246" y="857250"/>
                </a:lnTo>
                <a:lnTo>
                  <a:pt x="1559337" y="924591"/>
                </a:lnTo>
                <a:lnTo>
                  <a:pt x="1491996" y="952499"/>
                </a:lnTo>
                <a:lnTo>
                  <a:pt x="95250" y="952500"/>
                </a:lnTo>
                <a:lnTo>
                  <a:pt x="58185" y="945010"/>
                </a:lnTo>
                <a:lnTo>
                  <a:pt x="27908" y="924591"/>
                </a:lnTo>
                <a:lnTo>
                  <a:pt x="7489" y="894314"/>
                </a:lnTo>
                <a:lnTo>
                  <a:pt x="0" y="857250"/>
                </a:lnTo>
                <a:lnTo>
                  <a:pt x="0" y="95250"/>
                </a:lnTo>
                <a:close/>
              </a:path>
            </a:pathLst>
          </a:custGeom>
          <a:ln w="25400">
            <a:solidFill>
              <a:srgbClr val="FFFFFF"/>
            </a:solidFill>
          </a:ln>
        </p:spPr>
        <p:txBody>
          <a:bodyPr wrap="square" lIns="0" tIns="0" rIns="0" bIns="0" rtlCol="0"/>
          <a:lstStyle/>
          <a:p>
            <a:endParaRPr sz="1588"/>
          </a:p>
        </p:txBody>
      </p:sp>
      <p:sp>
        <p:nvSpPr>
          <p:cNvPr id="84" name="object 84"/>
          <p:cNvSpPr txBox="1"/>
          <p:nvPr/>
        </p:nvSpPr>
        <p:spPr>
          <a:xfrm>
            <a:off x="4881284" y="2012576"/>
            <a:ext cx="1007409" cy="227249"/>
          </a:xfrm>
          <a:prstGeom prst="rect">
            <a:avLst/>
          </a:prstGeom>
        </p:spPr>
        <p:txBody>
          <a:bodyPr vert="horz" wrap="square" lIns="0" tIns="21851" rIns="0" bIns="0" rtlCol="0">
            <a:spAutoFit/>
          </a:bodyPr>
          <a:lstStyle/>
          <a:p>
            <a:pPr marL="11206" marR="4483" indent="21853">
              <a:lnSpc>
                <a:spcPts val="777"/>
              </a:lnSpc>
              <a:spcBef>
                <a:spcPts val="172"/>
              </a:spcBef>
            </a:pPr>
            <a:r>
              <a:rPr sz="706" spc="-4" dirty="0">
                <a:solidFill>
                  <a:srgbClr val="FFFFFF"/>
                </a:solidFill>
                <a:latin typeface="Calibri"/>
                <a:cs typeface="Calibri"/>
              </a:rPr>
              <a:t>Fije el catéter y equipo </a:t>
            </a:r>
            <a:r>
              <a:rPr sz="706" spc="-9" dirty="0">
                <a:solidFill>
                  <a:srgbClr val="FFFFFF"/>
                </a:solidFill>
                <a:latin typeface="Calibri"/>
                <a:cs typeface="Calibri"/>
              </a:rPr>
              <a:t>de  </a:t>
            </a:r>
            <a:r>
              <a:rPr sz="706" spc="-4" dirty="0">
                <a:solidFill>
                  <a:srgbClr val="FFFFFF"/>
                </a:solidFill>
                <a:latin typeface="Calibri"/>
                <a:cs typeface="Calibri"/>
              </a:rPr>
              <a:t>venoclisis con el</a:t>
            </a:r>
            <a:r>
              <a:rPr sz="706" spc="-18" dirty="0">
                <a:solidFill>
                  <a:srgbClr val="FFFFFF"/>
                </a:solidFill>
                <a:latin typeface="Calibri"/>
                <a:cs typeface="Calibri"/>
              </a:rPr>
              <a:t> </a:t>
            </a:r>
            <a:r>
              <a:rPr sz="706" spc="-4" dirty="0">
                <a:solidFill>
                  <a:srgbClr val="FFFFFF"/>
                </a:solidFill>
                <a:latin typeface="Calibri"/>
                <a:cs typeface="Calibri"/>
              </a:rPr>
              <a:t>micropore</a:t>
            </a:r>
            <a:endParaRPr sz="706">
              <a:latin typeface="Calibri"/>
              <a:cs typeface="Calibri"/>
            </a:endParaRPr>
          </a:p>
        </p:txBody>
      </p:sp>
      <p:sp>
        <p:nvSpPr>
          <p:cNvPr id="85" name="object 85"/>
          <p:cNvSpPr/>
          <p:nvPr/>
        </p:nvSpPr>
        <p:spPr>
          <a:xfrm>
            <a:off x="6768353" y="1926290"/>
            <a:ext cx="126066" cy="1044388"/>
          </a:xfrm>
          <a:custGeom>
            <a:avLst/>
            <a:gdLst/>
            <a:ahLst/>
            <a:cxnLst/>
            <a:rect l="l" t="t" r="r" b="b"/>
            <a:pathLst>
              <a:path w="142875" h="1183639">
                <a:moveTo>
                  <a:pt x="0" y="0"/>
                </a:moveTo>
                <a:lnTo>
                  <a:pt x="0" y="1183386"/>
                </a:lnTo>
                <a:lnTo>
                  <a:pt x="142494" y="1183386"/>
                </a:lnTo>
                <a:lnTo>
                  <a:pt x="142494" y="0"/>
                </a:lnTo>
                <a:lnTo>
                  <a:pt x="0" y="0"/>
                </a:lnTo>
                <a:close/>
              </a:path>
            </a:pathLst>
          </a:custGeom>
          <a:solidFill>
            <a:srgbClr val="000000"/>
          </a:solidFill>
        </p:spPr>
        <p:txBody>
          <a:bodyPr wrap="square" lIns="0" tIns="0" rIns="0" bIns="0" rtlCol="0"/>
          <a:lstStyle/>
          <a:p>
            <a:endParaRPr sz="1588"/>
          </a:p>
        </p:txBody>
      </p:sp>
      <p:sp>
        <p:nvSpPr>
          <p:cNvPr id="86" name="object 86"/>
          <p:cNvSpPr/>
          <p:nvPr/>
        </p:nvSpPr>
        <p:spPr>
          <a:xfrm>
            <a:off x="6547821" y="1717190"/>
            <a:ext cx="1401296" cy="840441"/>
          </a:xfrm>
          <a:custGeom>
            <a:avLst/>
            <a:gdLst/>
            <a:ahLst/>
            <a:cxnLst/>
            <a:rect l="l" t="t" r="r" b="b"/>
            <a:pathLst>
              <a:path w="1588134" h="952500">
                <a:moveTo>
                  <a:pt x="1588008" y="857250"/>
                </a:moveTo>
                <a:lnTo>
                  <a:pt x="1588008" y="95249"/>
                </a:lnTo>
                <a:lnTo>
                  <a:pt x="1580518" y="58185"/>
                </a:lnTo>
                <a:lnTo>
                  <a:pt x="1560099" y="27908"/>
                </a:lnTo>
                <a:lnTo>
                  <a:pt x="1529822" y="7489"/>
                </a:lnTo>
                <a:lnTo>
                  <a:pt x="1492758"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2758" y="952499"/>
                </a:lnTo>
                <a:lnTo>
                  <a:pt x="1529822" y="945010"/>
                </a:lnTo>
                <a:lnTo>
                  <a:pt x="1560099" y="924591"/>
                </a:lnTo>
                <a:lnTo>
                  <a:pt x="1580518" y="894314"/>
                </a:lnTo>
                <a:lnTo>
                  <a:pt x="1588008" y="857250"/>
                </a:lnTo>
                <a:close/>
              </a:path>
            </a:pathLst>
          </a:custGeom>
          <a:solidFill>
            <a:srgbClr val="E6B9B8"/>
          </a:solidFill>
        </p:spPr>
        <p:txBody>
          <a:bodyPr wrap="square" lIns="0" tIns="0" rIns="0" bIns="0" rtlCol="0"/>
          <a:lstStyle/>
          <a:p>
            <a:endParaRPr sz="1588"/>
          </a:p>
        </p:txBody>
      </p:sp>
      <p:sp>
        <p:nvSpPr>
          <p:cNvPr id="87" name="object 87"/>
          <p:cNvSpPr/>
          <p:nvPr/>
        </p:nvSpPr>
        <p:spPr>
          <a:xfrm>
            <a:off x="6547821" y="1717190"/>
            <a:ext cx="1401296" cy="840441"/>
          </a:xfrm>
          <a:custGeom>
            <a:avLst/>
            <a:gdLst/>
            <a:ahLst/>
            <a:cxnLst/>
            <a:rect l="l" t="t" r="r" b="b"/>
            <a:pathLst>
              <a:path w="1588134" h="952500">
                <a:moveTo>
                  <a:pt x="0" y="95250"/>
                </a:moveTo>
                <a:lnTo>
                  <a:pt x="27908" y="27908"/>
                </a:lnTo>
                <a:lnTo>
                  <a:pt x="95249" y="0"/>
                </a:lnTo>
                <a:lnTo>
                  <a:pt x="1492758" y="0"/>
                </a:lnTo>
                <a:lnTo>
                  <a:pt x="1529822" y="7489"/>
                </a:lnTo>
                <a:lnTo>
                  <a:pt x="1560099" y="27908"/>
                </a:lnTo>
                <a:lnTo>
                  <a:pt x="1580518" y="58185"/>
                </a:lnTo>
                <a:lnTo>
                  <a:pt x="1588008" y="95249"/>
                </a:lnTo>
                <a:lnTo>
                  <a:pt x="1588008" y="857250"/>
                </a:lnTo>
                <a:lnTo>
                  <a:pt x="1560099" y="924591"/>
                </a:lnTo>
                <a:lnTo>
                  <a:pt x="1492758" y="952499"/>
                </a:lnTo>
                <a:lnTo>
                  <a:pt x="95250" y="952500"/>
                </a:lnTo>
                <a:lnTo>
                  <a:pt x="58185" y="945010"/>
                </a:lnTo>
                <a:lnTo>
                  <a:pt x="27908" y="924591"/>
                </a:lnTo>
                <a:lnTo>
                  <a:pt x="7489" y="894314"/>
                </a:lnTo>
                <a:lnTo>
                  <a:pt x="0" y="857250"/>
                </a:lnTo>
                <a:lnTo>
                  <a:pt x="0" y="95250"/>
                </a:lnTo>
                <a:close/>
              </a:path>
            </a:pathLst>
          </a:custGeom>
          <a:ln w="25399">
            <a:solidFill>
              <a:srgbClr val="FFFFFF"/>
            </a:solidFill>
          </a:ln>
        </p:spPr>
        <p:txBody>
          <a:bodyPr wrap="square" lIns="0" tIns="0" rIns="0" bIns="0" rtlCol="0"/>
          <a:lstStyle/>
          <a:p>
            <a:endParaRPr sz="1588"/>
          </a:p>
        </p:txBody>
      </p:sp>
      <p:sp>
        <p:nvSpPr>
          <p:cNvPr id="88" name="object 88"/>
          <p:cNvSpPr txBox="1"/>
          <p:nvPr/>
        </p:nvSpPr>
        <p:spPr>
          <a:xfrm>
            <a:off x="6652933" y="1962822"/>
            <a:ext cx="1189504"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Lleve la llave de goteo a la</a:t>
            </a:r>
            <a:r>
              <a:rPr sz="706" spc="22" dirty="0">
                <a:solidFill>
                  <a:srgbClr val="FFFFFF"/>
                </a:solidFill>
                <a:latin typeface="Calibri"/>
                <a:cs typeface="Calibri"/>
              </a:rPr>
              <a:t> </a:t>
            </a:r>
            <a:r>
              <a:rPr sz="706" spc="-4" dirty="0">
                <a:solidFill>
                  <a:srgbClr val="FFFFFF"/>
                </a:solidFill>
                <a:latin typeface="Calibri"/>
                <a:cs typeface="Calibri"/>
              </a:rPr>
              <a:t>parte</a:t>
            </a:r>
            <a:endParaRPr sz="706">
              <a:latin typeface="Calibri"/>
              <a:cs typeface="Calibri"/>
            </a:endParaRPr>
          </a:p>
        </p:txBody>
      </p:sp>
      <p:sp>
        <p:nvSpPr>
          <p:cNvPr id="89" name="object 89"/>
          <p:cNvSpPr txBox="1"/>
          <p:nvPr/>
        </p:nvSpPr>
        <p:spPr>
          <a:xfrm>
            <a:off x="6698654" y="2060981"/>
            <a:ext cx="1098176"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superior </a:t>
            </a:r>
            <a:r>
              <a:rPr sz="706" spc="-4" dirty="0">
                <a:solidFill>
                  <a:srgbClr val="FFFFFF"/>
                </a:solidFill>
                <a:latin typeface="Calibri"/>
                <a:cs typeface="Calibri"/>
              </a:rPr>
              <a:t>fuera del alcance</a:t>
            </a:r>
            <a:r>
              <a:rPr sz="706" spc="-9" dirty="0">
                <a:solidFill>
                  <a:srgbClr val="FFFFFF"/>
                </a:solidFill>
                <a:latin typeface="Calibri"/>
                <a:cs typeface="Calibri"/>
              </a:rPr>
              <a:t> del</a:t>
            </a:r>
            <a:endParaRPr sz="706">
              <a:latin typeface="Calibri"/>
              <a:cs typeface="Calibri"/>
            </a:endParaRPr>
          </a:p>
        </p:txBody>
      </p:sp>
      <p:sp>
        <p:nvSpPr>
          <p:cNvPr id="90" name="object 90"/>
          <p:cNvSpPr txBox="1"/>
          <p:nvPr/>
        </p:nvSpPr>
        <p:spPr>
          <a:xfrm>
            <a:off x="7068445" y="2159821"/>
            <a:ext cx="359709"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paciente.</a:t>
            </a:r>
            <a:endParaRPr sz="706">
              <a:latin typeface="Calibri"/>
              <a:cs typeface="Calibri"/>
            </a:endParaRPr>
          </a:p>
        </p:txBody>
      </p:sp>
      <p:sp>
        <p:nvSpPr>
          <p:cNvPr id="91" name="object 91"/>
          <p:cNvSpPr/>
          <p:nvPr/>
        </p:nvSpPr>
        <p:spPr>
          <a:xfrm>
            <a:off x="6768353" y="2977178"/>
            <a:ext cx="126066" cy="1044388"/>
          </a:xfrm>
          <a:custGeom>
            <a:avLst/>
            <a:gdLst/>
            <a:ahLst/>
            <a:cxnLst/>
            <a:rect l="l" t="t" r="r" b="b"/>
            <a:pathLst>
              <a:path w="142875" h="1183639">
                <a:moveTo>
                  <a:pt x="0" y="0"/>
                </a:moveTo>
                <a:lnTo>
                  <a:pt x="0" y="1183386"/>
                </a:lnTo>
                <a:lnTo>
                  <a:pt x="142494" y="1183386"/>
                </a:lnTo>
                <a:lnTo>
                  <a:pt x="142494" y="0"/>
                </a:lnTo>
                <a:lnTo>
                  <a:pt x="0" y="0"/>
                </a:lnTo>
                <a:close/>
              </a:path>
            </a:pathLst>
          </a:custGeom>
          <a:solidFill>
            <a:srgbClr val="000000"/>
          </a:solidFill>
        </p:spPr>
        <p:txBody>
          <a:bodyPr wrap="square" lIns="0" tIns="0" rIns="0" bIns="0" rtlCol="0"/>
          <a:lstStyle/>
          <a:p>
            <a:endParaRPr sz="1588"/>
          </a:p>
        </p:txBody>
      </p:sp>
      <p:sp>
        <p:nvSpPr>
          <p:cNvPr id="92" name="object 92"/>
          <p:cNvSpPr/>
          <p:nvPr/>
        </p:nvSpPr>
        <p:spPr>
          <a:xfrm>
            <a:off x="6547821" y="2767405"/>
            <a:ext cx="1401296" cy="840441"/>
          </a:xfrm>
          <a:custGeom>
            <a:avLst/>
            <a:gdLst/>
            <a:ahLst/>
            <a:cxnLst/>
            <a:rect l="l" t="t" r="r" b="b"/>
            <a:pathLst>
              <a:path w="1588134" h="952500">
                <a:moveTo>
                  <a:pt x="1588008" y="857250"/>
                </a:moveTo>
                <a:lnTo>
                  <a:pt x="1588008" y="95249"/>
                </a:lnTo>
                <a:lnTo>
                  <a:pt x="1580518" y="58185"/>
                </a:lnTo>
                <a:lnTo>
                  <a:pt x="1560099" y="27908"/>
                </a:lnTo>
                <a:lnTo>
                  <a:pt x="1529822" y="7489"/>
                </a:lnTo>
                <a:lnTo>
                  <a:pt x="1492758"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2758" y="952499"/>
                </a:lnTo>
                <a:lnTo>
                  <a:pt x="1529822" y="945010"/>
                </a:lnTo>
                <a:lnTo>
                  <a:pt x="1560099" y="924591"/>
                </a:lnTo>
                <a:lnTo>
                  <a:pt x="1580518" y="894314"/>
                </a:lnTo>
                <a:lnTo>
                  <a:pt x="1588008" y="857250"/>
                </a:lnTo>
                <a:close/>
              </a:path>
            </a:pathLst>
          </a:custGeom>
          <a:solidFill>
            <a:srgbClr val="77933C"/>
          </a:solidFill>
        </p:spPr>
        <p:txBody>
          <a:bodyPr wrap="square" lIns="0" tIns="0" rIns="0" bIns="0" rtlCol="0"/>
          <a:lstStyle/>
          <a:p>
            <a:endParaRPr sz="1588"/>
          </a:p>
        </p:txBody>
      </p:sp>
      <p:sp>
        <p:nvSpPr>
          <p:cNvPr id="93" name="object 93"/>
          <p:cNvSpPr/>
          <p:nvPr/>
        </p:nvSpPr>
        <p:spPr>
          <a:xfrm>
            <a:off x="6547821" y="2767405"/>
            <a:ext cx="1401296" cy="840441"/>
          </a:xfrm>
          <a:custGeom>
            <a:avLst/>
            <a:gdLst/>
            <a:ahLst/>
            <a:cxnLst/>
            <a:rect l="l" t="t" r="r" b="b"/>
            <a:pathLst>
              <a:path w="1588134" h="952500">
                <a:moveTo>
                  <a:pt x="0" y="95250"/>
                </a:moveTo>
                <a:lnTo>
                  <a:pt x="27908" y="27908"/>
                </a:lnTo>
                <a:lnTo>
                  <a:pt x="95249" y="0"/>
                </a:lnTo>
                <a:lnTo>
                  <a:pt x="1492758" y="0"/>
                </a:lnTo>
                <a:lnTo>
                  <a:pt x="1529822" y="7489"/>
                </a:lnTo>
                <a:lnTo>
                  <a:pt x="1560099" y="27908"/>
                </a:lnTo>
                <a:lnTo>
                  <a:pt x="1580518" y="58185"/>
                </a:lnTo>
                <a:lnTo>
                  <a:pt x="1588008" y="95249"/>
                </a:lnTo>
                <a:lnTo>
                  <a:pt x="1588008" y="857250"/>
                </a:lnTo>
                <a:lnTo>
                  <a:pt x="1560099" y="924591"/>
                </a:lnTo>
                <a:lnTo>
                  <a:pt x="1492758" y="952499"/>
                </a:lnTo>
                <a:lnTo>
                  <a:pt x="95250" y="952500"/>
                </a:lnTo>
                <a:lnTo>
                  <a:pt x="58185" y="945010"/>
                </a:lnTo>
                <a:lnTo>
                  <a:pt x="27908" y="924591"/>
                </a:lnTo>
                <a:lnTo>
                  <a:pt x="7489" y="894314"/>
                </a:lnTo>
                <a:lnTo>
                  <a:pt x="0" y="857250"/>
                </a:lnTo>
                <a:lnTo>
                  <a:pt x="0" y="95250"/>
                </a:lnTo>
                <a:close/>
              </a:path>
            </a:pathLst>
          </a:custGeom>
          <a:ln w="25399">
            <a:solidFill>
              <a:srgbClr val="FFFFFF"/>
            </a:solidFill>
          </a:ln>
        </p:spPr>
        <p:txBody>
          <a:bodyPr wrap="square" lIns="0" tIns="0" rIns="0" bIns="0" rtlCol="0"/>
          <a:lstStyle/>
          <a:p>
            <a:endParaRPr sz="1588"/>
          </a:p>
        </p:txBody>
      </p:sp>
      <p:sp>
        <p:nvSpPr>
          <p:cNvPr id="94" name="object 94"/>
          <p:cNvSpPr txBox="1"/>
          <p:nvPr/>
        </p:nvSpPr>
        <p:spPr>
          <a:xfrm>
            <a:off x="6674447" y="3062791"/>
            <a:ext cx="1148603"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Ajuste el goteo de acuerdo a</a:t>
            </a:r>
            <a:r>
              <a:rPr sz="706" spc="22" dirty="0">
                <a:solidFill>
                  <a:srgbClr val="FFFFFF"/>
                </a:solidFill>
                <a:latin typeface="Calibri"/>
                <a:cs typeface="Calibri"/>
              </a:rPr>
              <a:t> </a:t>
            </a:r>
            <a:r>
              <a:rPr sz="706" spc="-9" dirty="0">
                <a:solidFill>
                  <a:srgbClr val="FFFFFF"/>
                </a:solidFill>
                <a:latin typeface="Calibri"/>
                <a:cs typeface="Calibri"/>
              </a:rPr>
              <a:t>la</a:t>
            </a:r>
            <a:endParaRPr sz="706">
              <a:latin typeface="Calibri"/>
              <a:cs typeface="Calibri"/>
            </a:endParaRPr>
          </a:p>
        </p:txBody>
      </p:sp>
      <p:sp>
        <p:nvSpPr>
          <p:cNvPr id="95" name="object 95"/>
          <p:cNvSpPr txBox="1"/>
          <p:nvPr/>
        </p:nvSpPr>
        <p:spPr>
          <a:xfrm>
            <a:off x="6650241" y="3160951"/>
            <a:ext cx="1196228"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clase de equipo y orden</a:t>
            </a:r>
            <a:r>
              <a:rPr sz="706" spc="4" dirty="0">
                <a:solidFill>
                  <a:srgbClr val="FFFFFF"/>
                </a:solidFill>
                <a:latin typeface="Calibri"/>
                <a:cs typeface="Calibri"/>
              </a:rPr>
              <a:t> </a:t>
            </a:r>
            <a:r>
              <a:rPr sz="706" spc="-4" dirty="0">
                <a:solidFill>
                  <a:srgbClr val="FFFFFF"/>
                </a:solidFill>
                <a:latin typeface="Calibri"/>
                <a:cs typeface="Calibri"/>
              </a:rPr>
              <a:t>médica.</a:t>
            </a:r>
            <a:endParaRPr sz="706">
              <a:latin typeface="Calibri"/>
              <a:cs typeface="Calibri"/>
            </a:endParaRPr>
          </a:p>
        </p:txBody>
      </p:sp>
      <p:sp>
        <p:nvSpPr>
          <p:cNvPr id="96" name="object 96"/>
          <p:cNvSpPr/>
          <p:nvPr/>
        </p:nvSpPr>
        <p:spPr>
          <a:xfrm>
            <a:off x="6768353" y="4027393"/>
            <a:ext cx="126066" cy="1044388"/>
          </a:xfrm>
          <a:custGeom>
            <a:avLst/>
            <a:gdLst/>
            <a:ahLst/>
            <a:cxnLst/>
            <a:rect l="l" t="t" r="r" b="b"/>
            <a:pathLst>
              <a:path w="142875" h="1183639">
                <a:moveTo>
                  <a:pt x="0" y="0"/>
                </a:moveTo>
                <a:lnTo>
                  <a:pt x="0" y="1183386"/>
                </a:lnTo>
                <a:lnTo>
                  <a:pt x="142494" y="1183386"/>
                </a:lnTo>
                <a:lnTo>
                  <a:pt x="142494" y="0"/>
                </a:lnTo>
                <a:lnTo>
                  <a:pt x="0" y="0"/>
                </a:lnTo>
                <a:close/>
              </a:path>
            </a:pathLst>
          </a:custGeom>
          <a:solidFill>
            <a:srgbClr val="B2C1DB"/>
          </a:solidFill>
        </p:spPr>
        <p:txBody>
          <a:bodyPr wrap="square" lIns="0" tIns="0" rIns="0" bIns="0" rtlCol="0"/>
          <a:lstStyle/>
          <a:p>
            <a:endParaRPr sz="1588"/>
          </a:p>
        </p:txBody>
      </p:sp>
      <p:sp>
        <p:nvSpPr>
          <p:cNvPr id="97" name="object 97"/>
          <p:cNvSpPr/>
          <p:nvPr/>
        </p:nvSpPr>
        <p:spPr>
          <a:xfrm>
            <a:off x="6547821" y="3818292"/>
            <a:ext cx="1401296" cy="840441"/>
          </a:xfrm>
          <a:custGeom>
            <a:avLst/>
            <a:gdLst/>
            <a:ahLst/>
            <a:cxnLst/>
            <a:rect l="l" t="t" r="r" b="b"/>
            <a:pathLst>
              <a:path w="1588134" h="952500">
                <a:moveTo>
                  <a:pt x="1588008" y="857250"/>
                </a:moveTo>
                <a:lnTo>
                  <a:pt x="1588008" y="95249"/>
                </a:lnTo>
                <a:lnTo>
                  <a:pt x="1580518" y="58185"/>
                </a:lnTo>
                <a:lnTo>
                  <a:pt x="1560099" y="27908"/>
                </a:lnTo>
                <a:lnTo>
                  <a:pt x="1529822" y="7489"/>
                </a:lnTo>
                <a:lnTo>
                  <a:pt x="1492758"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2758" y="952499"/>
                </a:lnTo>
                <a:lnTo>
                  <a:pt x="1529822" y="945010"/>
                </a:lnTo>
                <a:lnTo>
                  <a:pt x="1560099" y="924591"/>
                </a:lnTo>
                <a:lnTo>
                  <a:pt x="1580518" y="894314"/>
                </a:lnTo>
                <a:lnTo>
                  <a:pt x="1588008" y="857250"/>
                </a:lnTo>
                <a:close/>
              </a:path>
            </a:pathLst>
          </a:custGeom>
          <a:solidFill>
            <a:srgbClr val="10253F"/>
          </a:solidFill>
        </p:spPr>
        <p:txBody>
          <a:bodyPr wrap="square" lIns="0" tIns="0" rIns="0" bIns="0" rtlCol="0"/>
          <a:lstStyle/>
          <a:p>
            <a:endParaRPr sz="1588"/>
          </a:p>
        </p:txBody>
      </p:sp>
      <p:sp>
        <p:nvSpPr>
          <p:cNvPr id="98" name="object 98"/>
          <p:cNvSpPr/>
          <p:nvPr/>
        </p:nvSpPr>
        <p:spPr>
          <a:xfrm>
            <a:off x="6547821" y="3818292"/>
            <a:ext cx="1401296" cy="840441"/>
          </a:xfrm>
          <a:custGeom>
            <a:avLst/>
            <a:gdLst/>
            <a:ahLst/>
            <a:cxnLst/>
            <a:rect l="l" t="t" r="r" b="b"/>
            <a:pathLst>
              <a:path w="1588134" h="952500">
                <a:moveTo>
                  <a:pt x="0" y="95250"/>
                </a:moveTo>
                <a:lnTo>
                  <a:pt x="27908" y="27908"/>
                </a:lnTo>
                <a:lnTo>
                  <a:pt x="95249" y="0"/>
                </a:lnTo>
                <a:lnTo>
                  <a:pt x="1492758" y="0"/>
                </a:lnTo>
                <a:lnTo>
                  <a:pt x="1529822" y="7489"/>
                </a:lnTo>
                <a:lnTo>
                  <a:pt x="1560099" y="27908"/>
                </a:lnTo>
                <a:lnTo>
                  <a:pt x="1580518" y="58185"/>
                </a:lnTo>
                <a:lnTo>
                  <a:pt x="1588008" y="95249"/>
                </a:lnTo>
                <a:lnTo>
                  <a:pt x="1588008" y="857250"/>
                </a:lnTo>
                <a:lnTo>
                  <a:pt x="1560099" y="924591"/>
                </a:lnTo>
                <a:lnTo>
                  <a:pt x="1492758" y="952499"/>
                </a:lnTo>
                <a:lnTo>
                  <a:pt x="95250" y="952500"/>
                </a:lnTo>
                <a:lnTo>
                  <a:pt x="58185" y="945010"/>
                </a:lnTo>
                <a:lnTo>
                  <a:pt x="27908" y="924591"/>
                </a:lnTo>
                <a:lnTo>
                  <a:pt x="7489" y="894314"/>
                </a:lnTo>
                <a:lnTo>
                  <a:pt x="0" y="857250"/>
                </a:lnTo>
                <a:lnTo>
                  <a:pt x="0" y="95250"/>
                </a:lnTo>
                <a:close/>
              </a:path>
            </a:pathLst>
          </a:custGeom>
          <a:ln w="25399">
            <a:solidFill>
              <a:srgbClr val="FFFFFF"/>
            </a:solidFill>
          </a:ln>
        </p:spPr>
        <p:txBody>
          <a:bodyPr wrap="square" lIns="0" tIns="0" rIns="0" bIns="0" rtlCol="0"/>
          <a:lstStyle/>
          <a:p>
            <a:endParaRPr sz="1588"/>
          </a:p>
        </p:txBody>
      </p:sp>
      <p:sp>
        <p:nvSpPr>
          <p:cNvPr id="99" name="object 99"/>
          <p:cNvSpPr txBox="1"/>
          <p:nvPr/>
        </p:nvSpPr>
        <p:spPr>
          <a:xfrm>
            <a:off x="6768353" y="4063926"/>
            <a:ext cx="969309" cy="319499"/>
          </a:xfrm>
          <a:prstGeom prst="rect">
            <a:avLst/>
          </a:prstGeom>
        </p:spPr>
        <p:txBody>
          <a:bodyPr vert="horz" wrap="square" lIns="0" tIns="19610" rIns="0" bIns="0" rtlCol="0">
            <a:spAutoFit/>
          </a:bodyPr>
          <a:lstStyle/>
          <a:p>
            <a:pPr marL="1121" marR="4483" algn="ctr">
              <a:lnSpc>
                <a:spcPct val="91600"/>
              </a:lnSpc>
              <a:spcBef>
                <a:spcPts val="154"/>
              </a:spcBef>
            </a:pPr>
            <a:r>
              <a:rPr sz="706" spc="-9" dirty="0">
                <a:solidFill>
                  <a:srgbClr val="FFFFFF"/>
                </a:solidFill>
                <a:latin typeface="Calibri"/>
                <a:cs typeface="Calibri"/>
              </a:rPr>
              <a:t>Deseche </a:t>
            </a:r>
            <a:r>
              <a:rPr sz="706" spc="-4" dirty="0">
                <a:solidFill>
                  <a:srgbClr val="FFFFFF"/>
                </a:solidFill>
                <a:latin typeface="Calibri"/>
                <a:cs typeface="Calibri"/>
              </a:rPr>
              <a:t>los residuos de </a:t>
            </a:r>
            <a:r>
              <a:rPr sz="706" spc="-9" dirty="0">
                <a:solidFill>
                  <a:srgbClr val="FFFFFF"/>
                </a:solidFill>
                <a:latin typeface="Calibri"/>
                <a:cs typeface="Calibri"/>
              </a:rPr>
              <a:t>la  </a:t>
            </a:r>
            <a:r>
              <a:rPr sz="706" spc="-4" dirty="0">
                <a:solidFill>
                  <a:srgbClr val="FFFFFF"/>
                </a:solidFill>
                <a:latin typeface="Calibri"/>
                <a:cs typeface="Calibri"/>
              </a:rPr>
              <a:t>actividad según </a:t>
            </a:r>
            <a:r>
              <a:rPr sz="706" spc="-9" dirty="0">
                <a:solidFill>
                  <a:srgbClr val="FFFFFF"/>
                </a:solidFill>
                <a:latin typeface="Calibri"/>
                <a:cs typeface="Calibri"/>
              </a:rPr>
              <a:t>protocolo  </a:t>
            </a:r>
            <a:r>
              <a:rPr sz="706" spc="-4" dirty="0">
                <a:solidFill>
                  <a:srgbClr val="FFFFFF"/>
                </a:solidFill>
                <a:latin typeface="Calibri"/>
                <a:cs typeface="Calibri"/>
              </a:rPr>
              <a:t>establecido</a:t>
            </a:r>
            <a:endParaRPr sz="706">
              <a:latin typeface="Calibri"/>
              <a:cs typeface="Calibri"/>
            </a:endParaRPr>
          </a:p>
        </p:txBody>
      </p:sp>
      <p:sp>
        <p:nvSpPr>
          <p:cNvPr id="100" name="object 100"/>
          <p:cNvSpPr/>
          <p:nvPr/>
        </p:nvSpPr>
        <p:spPr>
          <a:xfrm>
            <a:off x="6834244" y="5011718"/>
            <a:ext cx="1857375" cy="126626"/>
          </a:xfrm>
          <a:custGeom>
            <a:avLst/>
            <a:gdLst/>
            <a:ahLst/>
            <a:cxnLst/>
            <a:rect l="l" t="t" r="r" b="b"/>
            <a:pathLst>
              <a:path w="2105025" h="143510">
                <a:moveTo>
                  <a:pt x="0" y="0"/>
                </a:moveTo>
                <a:lnTo>
                  <a:pt x="0" y="143256"/>
                </a:lnTo>
                <a:lnTo>
                  <a:pt x="2104644" y="143255"/>
                </a:lnTo>
                <a:lnTo>
                  <a:pt x="2104644" y="0"/>
                </a:lnTo>
                <a:lnTo>
                  <a:pt x="0" y="0"/>
                </a:lnTo>
                <a:close/>
              </a:path>
            </a:pathLst>
          </a:custGeom>
          <a:solidFill>
            <a:srgbClr val="B2C1DB"/>
          </a:solidFill>
        </p:spPr>
        <p:txBody>
          <a:bodyPr wrap="square" lIns="0" tIns="0" rIns="0" bIns="0" rtlCol="0"/>
          <a:lstStyle/>
          <a:p>
            <a:endParaRPr sz="1588"/>
          </a:p>
        </p:txBody>
      </p:sp>
      <p:sp>
        <p:nvSpPr>
          <p:cNvPr id="101" name="object 101"/>
          <p:cNvSpPr/>
          <p:nvPr/>
        </p:nvSpPr>
        <p:spPr>
          <a:xfrm>
            <a:off x="6547821" y="4868507"/>
            <a:ext cx="1401296" cy="840441"/>
          </a:xfrm>
          <a:custGeom>
            <a:avLst/>
            <a:gdLst/>
            <a:ahLst/>
            <a:cxnLst/>
            <a:rect l="l" t="t" r="r" b="b"/>
            <a:pathLst>
              <a:path w="1588134" h="952500">
                <a:moveTo>
                  <a:pt x="1588008" y="857250"/>
                </a:moveTo>
                <a:lnTo>
                  <a:pt x="1588008" y="95249"/>
                </a:lnTo>
                <a:lnTo>
                  <a:pt x="1580518" y="58185"/>
                </a:lnTo>
                <a:lnTo>
                  <a:pt x="1560099" y="27908"/>
                </a:lnTo>
                <a:lnTo>
                  <a:pt x="1529822" y="7489"/>
                </a:lnTo>
                <a:lnTo>
                  <a:pt x="1492758"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2758" y="952499"/>
                </a:lnTo>
                <a:lnTo>
                  <a:pt x="1529822" y="945010"/>
                </a:lnTo>
                <a:lnTo>
                  <a:pt x="1560099" y="924591"/>
                </a:lnTo>
                <a:lnTo>
                  <a:pt x="1580518" y="894314"/>
                </a:lnTo>
                <a:lnTo>
                  <a:pt x="1588008" y="857250"/>
                </a:lnTo>
                <a:close/>
              </a:path>
            </a:pathLst>
          </a:custGeom>
          <a:solidFill>
            <a:srgbClr val="77933C"/>
          </a:solidFill>
        </p:spPr>
        <p:txBody>
          <a:bodyPr wrap="square" lIns="0" tIns="0" rIns="0" bIns="0" rtlCol="0"/>
          <a:lstStyle/>
          <a:p>
            <a:endParaRPr sz="1588"/>
          </a:p>
        </p:txBody>
      </p:sp>
      <p:sp>
        <p:nvSpPr>
          <p:cNvPr id="102" name="object 102"/>
          <p:cNvSpPr/>
          <p:nvPr/>
        </p:nvSpPr>
        <p:spPr>
          <a:xfrm>
            <a:off x="6547821" y="4868507"/>
            <a:ext cx="1401296" cy="840441"/>
          </a:xfrm>
          <a:custGeom>
            <a:avLst/>
            <a:gdLst/>
            <a:ahLst/>
            <a:cxnLst/>
            <a:rect l="l" t="t" r="r" b="b"/>
            <a:pathLst>
              <a:path w="1588134" h="952500">
                <a:moveTo>
                  <a:pt x="0" y="95250"/>
                </a:moveTo>
                <a:lnTo>
                  <a:pt x="27908" y="27908"/>
                </a:lnTo>
                <a:lnTo>
                  <a:pt x="95249" y="0"/>
                </a:lnTo>
                <a:lnTo>
                  <a:pt x="1492758" y="0"/>
                </a:lnTo>
                <a:lnTo>
                  <a:pt x="1529822" y="7489"/>
                </a:lnTo>
                <a:lnTo>
                  <a:pt x="1560099" y="27908"/>
                </a:lnTo>
                <a:lnTo>
                  <a:pt x="1580518" y="58185"/>
                </a:lnTo>
                <a:lnTo>
                  <a:pt x="1588008" y="95249"/>
                </a:lnTo>
                <a:lnTo>
                  <a:pt x="1588008" y="857250"/>
                </a:lnTo>
                <a:lnTo>
                  <a:pt x="1560099" y="924591"/>
                </a:lnTo>
                <a:lnTo>
                  <a:pt x="1492758" y="952499"/>
                </a:lnTo>
                <a:lnTo>
                  <a:pt x="95250" y="952500"/>
                </a:lnTo>
                <a:lnTo>
                  <a:pt x="58185" y="945010"/>
                </a:lnTo>
                <a:lnTo>
                  <a:pt x="27908" y="924591"/>
                </a:lnTo>
                <a:lnTo>
                  <a:pt x="7489" y="894314"/>
                </a:lnTo>
                <a:lnTo>
                  <a:pt x="0" y="857250"/>
                </a:lnTo>
                <a:lnTo>
                  <a:pt x="0" y="95250"/>
                </a:lnTo>
                <a:close/>
              </a:path>
            </a:pathLst>
          </a:custGeom>
          <a:ln w="25399">
            <a:solidFill>
              <a:srgbClr val="FFFFFF"/>
            </a:solidFill>
          </a:ln>
        </p:spPr>
        <p:txBody>
          <a:bodyPr wrap="square" lIns="0" tIns="0" rIns="0" bIns="0" rtlCol="0"/>
          <a:lstStyle/>
          <a:p>
            <a:endParaRPr sz="1588"/>
          </a:p>
        </p:txBody>
      </p:sp>
      <p:sp>
        <p:nvSpPr>
          <p:cNvPr id="103" name="object 103"/>
          <p:cNvSpPr txBox="1"/>
          <p:nvPr/>
        </p:nvSpPr>
        <p:spPr>
          <a:xfrm>
            <a:off x="6919856" y="5212976"/>
            <a:ext cx="656104"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Lavado </a:t>
            </a:r>
            <a:r>
              <a:rPr sz="706" spc="-4" dirty="0">
                <a:solidFill>
                  <a:srgbClr val="FFFFFF"/>
                </a:solidFill>
                <a:latin typeface="Calibri"/>
                <a:cs typeface="Calibri"/>
              </a:rPr>
              <a:t>de</a:t>
            </a:r>
            <a:r>
              <a:rPr sz="706" spc="-22" dirty="0">
                <a:solidFill>
                  <a:srgbClr val="FFFFFF"/>
                </a:solidFill>
                <a:latin typeface="Calibri"/>
                <a:cs typeface="Calibri"/>
              </a:rPr>
              <a:t> </a:t>
            </a:r>
            <a:r>
              <a:rPr sz="706" spc="-4" dirty="0">
                <a:solidFill>
                  <a:srgbClr val="FFFFFF"/>
                </a:solidFill>
                <a:latin typeface="Calibri"/>
                <a:cs typeface="Calibri"/>
              </a:rPr>
              <a:t>manos</a:t>
            </a:r>
            <a:endParaRPr sz="706">
              <a:latin typeface="Calibri"/>
              <a:cs typeface="Calibri"/>
            </a:endParaRPr>
          </a:p>
        </p:txBody>
      </p:sp>
      <p:sp>
        <p:nvSpPr>
          <p:cNvPr id="104" name="object 104"/>
          <p:cNvSpPr/>
          <p:nvPr/>
        </p:nvSpPr>
        <p:spPr>
          <a:xfrm>
            <a:off x="8631443" y="4027393"/>
            <a:ext cx="126066" cy="1044388"/>
          </a:xfrm>
          <a:custGeom>
            <a:avLst/>
            <a:gdLst/>
            <a:ahLst/>
            <a:cxnLst/>
            <a:rect l="l" t="t" r="r" b="b"/>
            <a:pathLst>
              <a:path w="142875" h="1183639">
                <a:moveTo>
                  <a:pt x="0" y="0"/>
                </a:moveTo>
                <a:lnTo>
                  <a:pt x="0" y="1183386"/>
                </a:lnTo>
                <a:lnTo>
                  <a:pt x="142494" y="1183386"/>
                </a:lnTo>
                <a:lnTo>
                  <a:pt x="142494" y="0"/>
                </a:lnTo>
                <a:lnTo>
                  <a:pt x="0" y="0"/>
                </a:lnTo>
                <a:close/>
              </a:path>
            </a:pathLst>
          </a:custGeom>
          <a:solidFill>
            <a:srgbClr val="000000"/>
          </a:solidFill>
        </p:spPr>
        <p:txBody>
          <a:bodyPr wrap="square" lIns="0" tIns="0" rIns="0" bIns="0" rtlCol="0"/>
          <a:lstStyle/>
          <a:p>
            <a:endParaRPr sz="1588"/>
          </a:p>
        </p:txBody>
      </p:sp>
      <p:sp>
        <p:nvSpPr>
          <p:cNvPr id="105" name="object 105"/>
          <p:cNvSpPr/>
          <p:nvPr/>
        </p:nvSpPr>
        <p:spPr>
          <a:xfrm>
            <a:off x="8410911" y="4868507"/>
            <a:ext cx="1400735" cy="840441"/>
          </a:xfrm>
          <a:custGeom>
            <a:avLst/>
            <a:gdLst/>
            <a:ahLst/>
            <a:cxnLst/>
            <a:rect l="l" t="t" r="r" b="b"/>
            <a:pathLst>
              <a:path w="1587500" h="952500">
                <a:moveTo>
                  <a:pt x="1587246" y="857250"/>
                </a:moveTo>
                <a:lnTo>
                  <a:pt x="1587246" y="95249"/>
                </a:lnTo>
                <a:lnTo>
                  <a:pt x="1579756" y="58185"/>
                </a:lnTo>
                <a:lnTo>
                  <a:pt x="1559337" y="27908"/>
                </a:lnTo>
                <a:lnTo>
                  <a:pt x="1529060" y="7489"/>
                </a:lnTo>
                <a:lnTo>
                  <a:pt x="1491996"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1996" y="952499"/>
                </a:lnTo>
                <a:lnTo>
                  <a:pt x="1529060" y="945010"/>
                </a:lnTo>
                <a:lnTo>
                  <a:pt x="1559337" y="924591"/>
                </a:lnTo>
                <a:lnTo>
                  <a:pt x="1579756" y="894314"/>
                </a:lnTo>
                <a:lnTo>
                  <a:pt x="1587246" y="857250"/>
                </a:lnTo>
                <a:close/>
              </a:path>
            </a:pathLst>
          </a:custGeom>
          <a:solidFill>
            <a:srgbClr val="C0504D"/>
          </a:solidFill>
        </p:spPr>
        <p:txBody>
          <a:bodyPr wrap="square" lIns="0" tIns="0" rIns="0" bIns="0" rtlCol="0"/>
          <a:lstStyle/>
          <a:p>
            <a:endParaRPr sz="1588"/>
          </a:p>
        </p:txBody>
      </p:sp>
      <p:sp>
        <p:nvSpPr>
          <p:cNvPr id="106" name="object 106"/>
          <p:cNvSpPr/>
          <p:nvPr/>
        </p:nvSpPr>
        <p:spPr>
          <a:xfrm>
            <a:off x="8410911" y="4868507"/>
            <a:ext cx="1400735" cy="840441"/>
          </a:xfrm>
          <a:custGeom>
            <a:avLst/>
            <a:gdLst/>
            <a:ahLst/>
            <a:cxnLst/>
            <a:rect l="l" t="t" r="r" b="b"/>
            <a:pathLst>
              <a:path w="1587500" h="952500">
                <a:moveTo>
                  <a:pt x="0" y="95250"/>
                </a:moveTo>
                <a:lnTo>
                  <a:pt x="27908" y="27908"/>
                </a:lnTo>
                <a:lnTo>
                  <a:pt x="95249" y="0"/>
                </a:lnTo>
                <a:lnTo>
                  <a:pt x="1491996" y="0"/>
                </a:lnTo>
                <a:lnTo>
                  <a:pt x="1529060" y="7489"/>
                </a:lnTo>
                <a:lnTo>
                  <a:pt x="1559337" y="27908"/>
                </a:lnTo>
                <a:lnTo>
                  <a:pt x="1579756" y="58185"/>
                </a:lnTo>
                <a:lnTo>
                  <a:pt x="1587246" y="95249"/>
                </a:lnTo>
                <a:lnTo>
                  <a:pt x="1587246" y="857250"/>
                </a:lnTo>
                <a:lnTo>
                  <a:pt x="1559337" y="924591"/>
                </a:lnTo>
                <a:lnTo>
                  <a:pt x="1491996" y="952499"/>
                </a:lnTo>
                <a:lnTo>
                  <a:pt x="95250" y="952500"/>
                </a:lnTo>
                <a:lnTo>
                  <a:pt x="58185" y="945010"/>
                </a:lnTo>
                <a:lnTo>
                  <a:pt x="27908" y="924591"/>
                </a:lnTo>
                <a:lnTo>
                  <a:pt x="7489" y="894314"/>
                </a:lnTo>
                <a:lnTo>
                  <a:pt x="0" y="857250"/>
                </a:lnTo>
                <a:lnTo>
                  <a:pt x="0" y="95250"/>
                </a:lnTo>
                <a:close/>
              </a:path>
            </a:pathLst>
          </a:custGeom>
          <a:ln w="25400">
            <a:solidFill>
              <a:srgbClr val="8C3836"/>
            </a:solidFill>
          </a:ln>
        </p:spPr>
        <p:txBody>
          <a:bodyPr wrap="square" lIns="0" tIns="0" rIns="0" bIns="0" rtlCol="0"/>
          <a:lstStyle/>
          <a:p>
            <a:endParaRPr sz="1588"/>
          </a:p>
        </p:txBody>
      </p:sp>
      <p:sp>
        <p:nvSpPr>
          <p:cNvPr id="107" name="object 107"/>
          <p:cNvSpPr txBox="1"/>
          <p:nvPr/>
        </p:nvSpPr>
        <p:spPr>
          <a:xfrm>
            <a:off x="8609480" y="5163895"/>
            <a:ext cx="1002366" cy="227249"/>
          </a:xfrm>
          <a:prstGeom prst="rect">
            <a:avLst/>
          </a:prstGeom>
        </p:spPr>
        <p:txBody>
          <a:bodyPr vert="horz" wrap="square" lIns="0" tIns="21851" rIns="0" bIns="0" rtlCol="0">
            <a:spAutoFit/>
          </a:bodyPr>
          <a:lstStyle/>
          <a:p>
            <a:pPr marL="11206" marR="4483" indent="50429">
              <a:lnSpc>
                <a:spcPts val="777"/>
              </a:lnSpc>
              <a:spcBef>
                <a:spcPts val="172"/>
              </a:spcBef>
            </a:pPr>
            <a:r>
              <a:rPr sz="706" spc="-4" dirty="0">
                <a:solidFill>
                  <a:srgbClr val="FFFFFF"/>
                </a:solidFill>
                <a:latin typeface="Calibri"/>
                <a:cs typeface="Calibri"/>
              </a:rPr>
              <a:t>Realice el registro en </a:t>
            </a:r>
            <a:r>
              <a:rPr sz="706" spc="-9" dirty="0">
                <a:solidFill>
                  <a:srgbClr val="FFFFFF"/>
                </a:solidFill>
                <a:latin typeface="Calibri"/>
                <a:cs typeface="Calibri"/>
              </a:rPr>
              <a:t>las  </a:t>
            </a:r>
            <a:r>
              <a:rPr sz="706" spc="-4" dirty="0">
                <a:solidFill>
                  <a:srgbClr val="FFFFFF"/>
                </a:solidFill>
                <a:latin typeface="Calibri"/>
                <a:cs typeface="Calibri"/>
              </a:rPr>
              <a:t>anotaciones de</a:t>
            </a:r>
            <a:r>
              <a:rPr sz="706" spc="-9" dirty="0">
                <a:solidFill>
                  <a:srgbClr val="FFFFFF"/>
                </a:solidFill>
                <a:latin typeface="Calibri"/>
                <a:cs typeface="Calibri"/>
              </a:rPr>
              <a:t> </a:t>
            </a:r>
            <a:r>
              <a:rPr sz="706" spc="-4" dirty="0">
                <a:solidFill>
                  <a:srgbClr val="FFFFFF"/>
                </a:solidFill>
                <a:latin typeface="Calibri"/>
                <a:cs typeface="Calibri"/>
              </a:rPr>
              <a:t>enfermería</a:t>
            </a:r>
            <a:endParaRPr sz="706">
              <a:latin typeface="Calibri"/>
              <a:cs typeface="Calibri"/>
            </a:endParaRPr>
          </a:p>
        </p:txBody>
      </p:sp>
      <p:sp>
        <p:nvSpPr>
          <p:cNvPr id="108" name="object 108"/>
          <p:cNvSpPr/>
          <p:nvPr/>
        </p:nvSpPr>
        <p:spPr>
          <a:xfrm>
            <a:off x="8410911" y="3818292"/>
            <a:ext cx="1400735" cy="840441"/>
          </a:xfrm>
          <a:custGeom>
            <a:avLst/>
            <a:gdLst/>
            <a:ahLst/>
            <a:cxnLst/>
            <a:rect l="l" t="t" r="r" b="b"/>
            <a:pathLst>
              <a:path w="1587500" h="952500">
                <a:moveTo>
                  <a:pt x="1587246" y="857250"/>
                </a:moveTo>
                <a:lnTo>
                  <a:pt x="1587246" y="95249"/>
                </a:lnTo>
                <a:lnTo>
                  <a:pt x="1579756" y="58185"/>
                </a:lnTo>
                <a:lnTo>
                  <a:pt x="1559337" y="27908"/>
                </a:lnTo>
                <a:lnTo>
                  <a:pt x="1529060" y="7489"/>
                </a:lnTo>
                <a:lnTo>
                  <a:pt x="1491996" y="0"/>
                </a:lnTo>
                <a:lnTo>
                  <a:pt x="95249" y="0"/>
                </a:lnTo>
                <a:lnTo>
                  <a:pt x="58185" y="7489"/>
                </a:lnTo>
                <a:lnTo>
                  <a:pt x="27908" y="27908"/>
                </a:lnTo>
                <a:lnTo>
                  <a:pt x="7489" y="58185"/>
                </a:lnTo>
                <a:lnTo>
                  <a:pt x="0" y="95250"/>
                </a:lnTo>
                <a:lnTo>
                  <a:pt x="0" y="857250"/>
                </a:lnTo>
                <a:lnTo>
                  <a:pt x="7489" y="894314"/>
                </a:lnTo>
                <a:lnTo>
                  <a:pt x="27908" y="924591"/>
                </a:lnTo>
                <a:lnTo>
                  <a:pt x="58185" y="945010"/>
                </a:lnTo>
                <a:lnTo>
                  <a:pt x="95250" y="952500"/>
                </a:lnTo>
                <a:lnTo>
                  <a:pt x="1491996" y="952499"/>
                </a:lnTo>
                <a:lnTo>
                  <a:pt x="1529060" y="945010"/>
                </a:lnTo>
                <a:lnTo>
                  <a:pt x="1559337" y="924591"/>
                </a:lnTo>
                <a:lnTo>
                  <a:pt x="1579756" y="894314"/>
                </a:lnTo>
                <a:lnTo>
                  <a:pt x="1587246" y="857250"/>
                </a:lnTo>
                <a:close/>
              </a:path>
            </a:pathLst>
          </a:custGeom>
          <a:solidFill>
            <a:srgbClr val="00B050"/>
          </a:solidFill>
        </p:spPr>
        <p:txBody>
          <a:bodyPr wrap="square" lIns="0" tIns="0" rIns="0" bIns="0" rtlCol="0"/>
          <a:lstStyle/>
          <a:p>
            <a:endParaRPr sz="1588"/>
          </a:p>
        </p:txBody>
      </p:sp>
      <p:sp>
        <p:nvSpPr>
          <p:cNvPr id="109" name="object 109"/>
          <p:cNvSpPr/>
          <p:nvPr/>
        </p:nvSpPr>
        <p:spPr>
          <a:xfrm>
            <a:off x="8410911" y="3818292"/>
            <a:ext cx="1400735" cy="840441"/>
          </a:xfrm>
          <a:custGeom>
            <a:avLst/>
            <a:gdLst/>
            <a:ahLst/>
            <a:cxnLst/>
            <a:rect l="l" t="t" r="r" b="b"/>
            <a:pathLst>
              <a:path w="1587500" h="952500">
                <a:moveTo>
                  <a:pt x="0" y="95250"/>
                </a:moveTo>
                <a:lnTo>
                  <a:pt x="27908" y="27908"/>
                </a:lnTo>
                <a:lnTo>
                  <a:pt x="95249" y="0"/>
                </a:lnTo>
                <a:lnTo>
                  <a:pt x="1491996" y="0"/>
                </a:lnTo>
                <a:lnTo>
                  <a:pt x="1529060" y="7489"/>
                </a:lnTo>
                <a:lnTo>
                  <a:pt x="1559337" y="27908"/>
                </a:lnTo>
                <a:lnTo>
                  <a:pt x="1579756" y="58185"/>
                </a:lnTo>
                <a:lnTo>
                  <a:pt x="1587246" y="95249"/>
                </a:lnTo>
                <a:lnTo>
                  <a:pt x="1587246" y="857250"/>
                </a:lnTo>
                <a:lnTo>
                  <a:pt x="1559337" y="924591"/>
                </a:lnTo>
                <a:lnTo>
                  <a:pt x="1491996" y="952499"/>
                </a:lnTo>
                <a:lnTo>
                  <a:pt x="95250" y="952500"/>
                </a:lnTo>
                <a:lnTo>
                  <a:pt x="58185" y="945010"/>
                </a:lnTo>
                <a:lnTo>
                  <a:pt x="27908" y="924591"/>
                </a:lnTo>
                <a:lnTo>
                  <a:pt x="7489" y="894314"/>
                </a:lnTo>
                <a:lnTo>
                  <a:pt x="0" y="857250"/>
                </a:lnTo>
                <a:lnTo>
                  <a:pt x="0" y="95250"/>
                </a:lnTo>
                <a:close/>
              </a:path>
            </a:pathLst>
          </a:custGeom>
          <a:ln w="25400">
            <a:solidFill>
              <a:srgbClr val="FFFFFF"/>
            </a:solidFill>
          </a:ln>
        </p:spPr>
        <p:txBody>
          <a:bodyPr wrap="square" lIns="0" tIns="0" rIns="0" bIns="0" rtlCol="0"/>
          <a:lstStyle/>
          <a:p>
            <a:endParaRPr sz="1588"/>
          </a:p>
        </p:txBody>
      </p:sp>
      <p:sp>
        <p:nvSpPr>
          <p:cNvPr id="110" name="object 110"/>
          <p:cNvSpPr txBox="1"/>
          <p:nvPr/>
        </p:nvSpPr>
        <p:spPr>
          <a:xfrm>
            <a:off x="8599394" y="4063925"/>
            <a:ext cx="1021976"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Observe frecuentemente</a:t>
            </a:r>
            <a:r>
              <a:rPr sz="706" spc="31" dirty="0">
                <a:solidFill>
                  <a:srgbClr val="FFFFFF"/>
                </a:solidFill>
                <a:latin typeface="Calibri"/>
                <a:cs typeface="Calibri"/>
              </a:rPr>
              <a:t> </a:t>
            </a:r>
            <a:r>
              <a:rPr sz="706" spc="-4" dirty="0">
                <a:solidFill>
                  <a:srgbClr val="FFFFFF"/>
                </a:solidFill>
                <a:latin typeface="Calibri"/>
                <a:cs typeface="Calibri"/>
              </a:rPr>
              <a:t>al</a:t>
            </a:r>
            <a:endParaRPr sz="706">
              <a:latin typeface="Calibri"/>
              <a:cs typeface="Calibri"/>
            </a:endParaRPr>
          </a:p>
        </p:txBody>
      </p:sp>
      <p:sp>
        <p:nvSpPr>
          <p:cNvPr id="111" name="object 111"/>
          <p:cNvSpPr txBox="1"/>
          <p:nvPr/>
        </p:nvSpPr>
        <p:spPr>
          <a:xfrm>
            <a:off x="8601415" y="4162084"/>
            <a:ext cx="1018054" cy="119369"/>
          </a:xfrm>
          <a:prstGeom prst="rect">
            <a:avLst/>
          </a:prstGeom>
        </p:spPr>
        <p:txBody>
          <a:bodyPr vert="horz" wrap="square" lIns="0" tIns="10646" rIns="0" bIns="0" rtlCol="0">
            <a:spAutoFit/>
          </a:bodyPr>
          <a:lstStyle/>
          <a:p>
            <a:pPr marL="11206">
              <a:spcBef>
                <a:spcPts val="84"/>
              </a:spcBef>
            </a:pPr>
            <a:r>
              <a:rPr sz="706" spc="-9" dirty="0">
                <a:solidFill>
                  <a:srgbClr val="FFFFFF"/>
                </a:solidFill>
                <a:latin typeface="Calibri"/>
                <a:cs typeface="Calibri"/>
              </a:rPr>
              <a:t>paciente, </a:t>
            </a:r>
            <a:r>
              <a:rPr sz="706" spc="-4" dirty="0">
                <a:solidFill>
                  <a:srgbClr val="FFFFFF"/>
                </a:solidFill>
                <a:latin typeface="Calibri"/>
                <a:cs typeface="Calibri"/>
              </a:rPr>
              <a:t>estado de la</a:t>
            </a:r>
            <a:r>
              <a:rPr sz="706" spc="4" dirty="0">
                <a:solidFill>
                  <a:srgbClr val="FFFFFF"/>
                </a:solidFill>
                <a:latin typeface="Calibri"/>
                <a:cs typeface="Calibri"/>
              </a:rPr>
              <a:t> </a:t>
            </a:r>
            <a:r>
              <a:rPr sz="706" spc="-4" dirty="0">
                <a:solidFill>
                  <a:srgbClr val="FFFFFF"/>
                </a:solidFill>
                <a:latin typeface="Calibri"/>
                <a:cs typeface="Calibri"/>
              </a:rPr>
              <a:t>vena</a:t>
            </a:r>
            <a:endParaRPr sz="706">
              <a:latin typeface="Calibri"/>
              <a:cs typeface="Calibri"/>
            </a:endParaRPr>
          </a:p>
        </p:txBody>
      </p:sp>
      <p:sp>
        <p:nvSpPr>
          <p:cNvPr id="112" name="object 112"/>
          <p:cNvSpPr txBox="1"/>
          <p:nvPr/>
        </p:nvSpPr>
        <p:spPr>
          <a:xfrm>
            <a:off x="8752692" y="4260924"/>
            <a:ext cx="716616" cy="119369"/>
          </a:xfrm>
          <a:prstGeom prst="rect">
            <a:avLst/>
          </a:prstGeom>
        </p:spPr>
        <p:txBody>
          <a:bodyPr vert="horz" wrap="square" lIns="0" tIns="10646" rIns="0" bIns="0" rtlCol="0">
            <a:spAutoFit/>
          </a:bodyPr>
          <a:lstStyle/>
          <a:p>
            <a:pPr marL="11206">
              <a:spcBef>
                <a:spcPts val="84"/>
              </a:spcBef>
            </a:pPr>
            <a:r>
              <a:rPr sz="706" spc="-4" dirty="0">
                <a:solidFill>
                  <a:srgbClr val="FFFFFF"/>
                </a:solidFill>
                <a:latin typeface="Calibri"/>
                <a:cs typeface="Calibri"/>
              </a:rPr>
              <a:t>canalizada y</a:t>
            </a:r>
            <a:r>
              <a:rPr sz="706" spc="-22" dirty="0">
                <a:solidFill>
                  <a:srgbClr val="FFFFFF"/>
                </a:solidFill>
                <a:latin typeface="Calibri"/>
                <a:cs typeface="Calibri"/>
              </a:rPr>
              <a:t> </a:t>
            </a:r>
            <a:r>
              <a:rPr sz="706" spc="-4" dirty="0">
                <a:solidFill>
                  <a:srgbClr val="FFFFFF"/>
                </a:solidFill>
                <a:latin typeface="Calibri"/>
                <a:cs typeface="Calibri"/>
              </a:rPr>
              <a:t>goteo</a:t>
            </a:r>
            <a:endParaRPr sz="706">
              <a:latin typeface="Calibri"/>
              <a:cs typeface="Calibri"/>
            </a:endParaRPr>
          </a:p>
        </p:txBody>
      </p:sp>
      <p:sp>
        <p:nvSpPr>
          <p:cNvPr id="114" name="object 3"/>
          <p:cNvSpPr txBox="1">
            <a:spLocks noGrp="1"/>
          </p:cNvSpPr>
          <p:nvPr>
            <p:ph type="title"/>
          </p:nvPr>
        </p:nvSpPr>
        <p:spPr>
          <a:xfrm>
            <a:off x="1251678" y="368269"/>
            <a:ext cx="10178322" cy="1492132"/>
          </a:xfrm>
          <a:prstGeom prst="rect">
            <a:avLst/>
          </a:prstGeom>
        </p:spPr>
        <p:txBody>
          <a:bodyPr vert="horz" wrap="square" lIns="0" tIns="10646" rIns="0" bIns="0" rtlCol="0" anchor="t">
            <a:spAutoFit/>
          </a:bodyPr>
          <a:lstStyle/>
          <a:p>
            <a:pPr marL="11206" marR="4483" indent="320505" algn="ctr">
              <a:lnSpc>
                <a:spcPct val="100000"/>
              </a:lnSpc>
              <a:spcBef>
                <a:spcPts val="84"/>
              </a:spcBef>
            </a:pPr>
            <a:r>
              <a:rPr lang="es-CO" sz="4000" dirty="0"/>
              <a:t>PROCEDIMIENTO  PARA REALIZAR VENOPUNCION</a:t>
            </a:r>
            <a:endParaRPr sz="4000" dirty="0"/>
          </a:p>
        </p:txBody>
      </p:sp>
      <p:pic>
        <p:nvPicPr>
          <p:cNvPr id="113" name="Imagen 112" descr="LOGO 1">
            <a:extLst>
              <a:ext uri="{FF2B5EF4-FFF2-40B4-BE49-F238E27FC236}">
                <a16:creationId xmlns:a16="http://schemas.microsoft.com/office/drawing/2014/main" id="{6992B91C-5DB5-4213-B562-51BF642D4C71}"/>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0620375" y="6165881"/>
            <a:ext cx="1571625" cy="647700"/>
          </a:xfrm>
          <a:prstGeom prst="rect">
            <a:avLst/>
          </a:prstGeom>
          <a:noFill/>
          <a:ln>
            <a:noFill/>
          </a:ln>
        </p:spPr>
      </p:pic>
    </p:spTree>
    <p:extLst>
      <p:ext uri="{BB962C8B-B14F-4D97-AF65-F5344CB8AC3E}">
        <p14:creationId xmlns:p14="http://schemas.microsoft.com/office/powerpoint/2010/main" val="66572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86189" y="710901"/>
            <a:ext cx="6184325" cy="626869"/>
          </a:xfrm>
          <a:prstGeom prst="rect">
            <a:avLst/>
          </a:prstGeom>
        </p:spPr>
        <p:txBody>
          <a:bodyPr vert="horz" wrap="square" lIns="0" tIns="11206" rIns="0" bIns="0" rtlCol="0" anchor="t">
            <a:spAutoFit/>
          </a:bodyPr>
          <a:lstStyle/>
          <a:p>
            <a:pPr marL="11206">
              <a:lnSpc>
                <a:spcPct val="100000"/>
              </a:lnSpc>
              <a:spcBef>
                <a:spcPts val="88"/>
              </a:spcBef>
            </a:pPr>
            <a:r>
              <a:rPr sz="4000" spc="-4" dirty="0"/>
              <a:t>PRECAUCIONES</a:t>
            </a:r>
            <a:endParaRPr sz="4000" dirty="0"/>
          </a:p>
        </p:txBody>
      </p:sp>
      <p:sp>
        <p:nvSpPr>
          <p:cNvPr id="4" name="object 4"/>
          <p:cNvSpPr/>
          <p:nvPr/>
        </p:nvSpPr>
        <p:spPr>
          <a:xfrm>
            <a:off x="2868706" y="2511910"/>
            <a:ext cx="2817158" cy="433668"/>
          </a:xfrm>
          <a:prstGeom prst="rect">
            <a:avLst/>
          </a:prstGeom>
          <a:blipFill>
            <a:blip r:embed="rId2" cstate="print"/>
            <a:stretch>
              <a:fillRect/>
            </a:stretch>
          </a:blipFill>
        </p:spPr>
        <p:txBody>
          <a:bodyPr wrap="square" lIns="0" tIns="0" rIns="0" bIns="0" rtlCol="0"/>
          <a:lstStyle/>
          <a:p>
            <a:endParaRPr sz="1588"/>
          </a:p>
        </p:txBody>
      </p:sp>
      <p:sp>
        <p:nvSpPr>
          <p:cNvPr id="5" name="object 5"/>
          <p:cNvSpPr/>
          <p:nvPr/>
        </p:nvSpPr>
        <p:spPr>
          <a:xfrm>
            <a:off x="2872068" y="2515945"/>
            <a:ext cx="2810435" cy="425263"/>
          </a:xfrm>
          <a:custGeom>
            <a:avLst/>
            <a:gdLst/>
            <a:ahLst/>
            <a:cxnLst/>
            <a:rect l="l" t="t" r="r" b="b"/>
            <a:pathLst>
              <a:path w="3185160" h="481964">
                <a:moveTo>
                  <a:pt x="0" y="481584"/>
                </a:moveTo>
                <a:lnTo>
                  <a:pt x="0" y="0"/>
                </a:lnTo>
                <a:lnTo>
                  <a:pt x="3185160" y="0"/>
                </a:lnTo>
                <a:lnTo>
                  <a:pt x="3185160" y="481584"/>
                </a:lnTo>
                <a:lnTo>
                  <a:pt x="0" y="481584"/>
                </a:lnTo>
                <a:close/>
              </a:path>
            </a:pathLst>
          </a:custGeom>
          <a:ln w="9525">
            <a:solidFill>
              <a:srgbClr val="4F81BD"/>
            </a:solidFill>
          </a:ln>
        </p:spPr>
        <p:txBody>
          <a:bodyPr wrap="square" lIns="0" tIns="0" rIns="0" bIns="0" rtlCol="0"/>
          <a:lstStyle/>
          <a:p>
            <a:endParaRPr sz="1588"/>
          </a:p>
        </p:txBody>
      </p:sp>
      <p:sp>
        <p:nvSpPr>
          <p:cNvPr id="6" name="object 6"/>
          <p:cNvSpPr txBox="1"/>
          <p:nvPr/>
        </p:nvSpPr>
        <p:spPr>
          <a:xfrm>
            <a:off x="3734921" y="2473811"/>
            <a:ext cx="1538007" cy="425275"/>
          </a:xfrm>
          <a:prstGeom prst="rect">
            <a:avLst/>
          </a:prstGeom>
        </p:spPr>
        <p:txBody>
          <a:bodyPr vert="horz" wrap="square" lIns="0" tIns="11206" rIns="0" bIns="0" rtlCol="0">
            <a:spAutoFit/>
          </a:bodyPr>
          <a:lstStyle/>
          <a:p>
            <a:pPr marL="11206" marR="4483" indent="200036">
              <a:lnSpc>
                <a:spcPct val="127099"/>
              </a:lnSpc>
              <a:spcBef>
                <a:spcPts val="88"/>
              </a:spcBef>
            </a:pPr>
            <a:r>
              <a:rPr sz="1059" b="1" spc="-22" dirty="0">
                <a:latin typeface="Calibri"/>
                <a:cs typeface="Calibri"/>
              </a:rPr>
              <a:t>LAVADO </a:t>
            </a:r>
            <a:r>
              <a:rPr sz="1059" b="1" dirty="0">
                <a:latin typeface="Calibri"/>
                <a:cs typeface="Calibri"/>
              </a:rPr>
              <a:t>DE MANOS  </a:t>
            </a:r>
            <a:r>
              <a:rPr sz="1059" b="1" spc="-4" dirty="0">
                <a:latin typeface="Calibri"/>
                <a:cs typeface="Calibri"/>
              </a:rPr>
              <a:t>HIGIENIZACION DE</a:t>
            </a:r>
            <a:r>
              <a:rPr sz="1059" b="1" spc="-71" dirty="0">
                <a:latin typeface="Calibri"/>
                <a:cs typeface="Calibri"/>
              </a:rPr>
              <a:t> </a:t>
            </a:r>
            <a:r>
              <a:rPr sz="1059" b="1" spc="-4" dirty="0">
                <a:latin typeface="Calibri"/>
                <a:cs typeface="Calibri"/>
              </a:rPr>
              <a:t>MANOS</a:t>
            </a:r>
            <a:endParaRPr sz="1059" dirty="0">
              <a:latin typeface="Calibri"/>
              <a:cs typeface="Calibri"/>
            </a:endParaRPr>
          </a:p>
        </p:txBody>
      </p:sp>
      <p:sp>
        <p:nvSpPr>
          <p:cNvPr id="7" name="object 7"/>
          <p:cNvSpPr/>
          <p:nvPr/>
        </p:nvSpPr>
        <p:spPr>
          <a:xfrm>
            <a:off x="2855931" y="2363993"/>
            <a:ext cx="510316" cy="765137"/>
          </a:xfrm>
          <a:prstGeom prst="rect">
            <a:avLst/>
          </a:prstGeom>
          <a:blipFill>
            <a:blip r:embed="rId3" cstate="print"/>
            <a:stretch>
              <a:fillRect/>
            </a:stretch>
          </a:blipFill>
        </p:spPr>
        <p:txBody>
          <a:bodyPr wrap="square" lIns="0" tIns="0" rIns="0" bIns="0" rtlCol="0"/>
          <a:lstStyle/>
          <a:p>
            <a:endParaRPr sz="1588"/>
          </a:p>
        </p:txBody>
      </p:sp>
      <p:sp>
        <p:nvSpPr>
          <p:cNvPr id="8" name="object 8"/>
          <p:cNvSpPr/>
          <p:nvPr/>
        </p:nvSpPr>
        <p:spPr>
          <a:xfrm>
            <a:off x="2855932" y="2363993"/>
            <a:ext cx="510428" cy="765362"/>
          </a:xfrm>
          <a:custGeom>
            <a:avLst/>
            <a:gdLst/>
            <a:ahLst/>
            <a:cxnLst/>
            <a:rect l="l" t="t" r="r" b="b"/>
            <a:pathLst>
              <a:path w="578485" h="867410">
                <a:moveTo>
                  <a:pt x="0" y="867155"/>
                </a:moveTo>
                <a:lnTo>
                  <a:pt x="0" y="0"/>
                </a:lnTo>
                <a:lnTo>
                  <a:pt x="578357" y="0"/>
                </a:lnTo>
                <a:lnTo>
                  <a:pt x="578358" y="867155"/>
                </a:lnTo>
                <a:lnTo>
                  <a:pt x="0" y="867155"/>
                </a:lnTo>
                <a:close/>
              </a:path>
            </a:pathLst>
          </a:custGeom>
          <a:ln w="25400">
            <a:solidFill>
              <a:srgbClr val="FFFFFF"/>
            </a:solidFill>
          </a:ln>
        </p:spPr>
        <p:txBody>
          <a:bodyPr wrap="square" lIns="0" tIns="0" rIns="0" bIns="0" rtlCol="0"/>
          <a:lstStyle/>
          <a:p>
            <a:endParaRPr sz="1588"/>
          </a:p>
        </p:txBody>
      </p:sp>
      <p:sp>
        <p:nvSpPr>
          <p:cNvPr id="9" name="object 9"/>
          <p:cNvSpPr/>
          <p:nvPr/>
        </p:nvSpPr>
        <p:spPr>
          <a:xfrm>
            <a:off x="5839160" y="2453416"/>
            <a:ext cx="3055172" cy="473336"/>
          </a:xfrm>
          <a:prstGeom prst="rect">
            <a:avLst/>
          </a:prstGeom>
          <a:blipFill>
            <a:blip r:embed="rId4" cstate="print"/>
            <a:stretch>
              <a:fillRect/>
            </a:stretch>
          </a:blipFill>
        </p:spPr>
        <p:txBody>
          <a:bodyPr wrap="square" lIns="0" tIns="0" rIns="0" bIns="0" rtlCol="0"/>
          <a:lstStyle/>
          <a:p>
            <a:endParaRPr sz="1588"/>
          </a:p>
        </p:txBody>
      </p:sp>
      <p:sp>
        <p:nvSpPr>
          <p:cNvPr id="10" name="object 10"/>
          <p:cNvSpPr/>
          <p:nvPr/>
        </p:nvSpPr>
        <p:spPr>
          <a:xfrm>
            <a:off x="5841179" y="2459466"/>
            <a:ext cx="3050801" cy="462803"/>
          </a:xfrm>
          <a:custGeom>
            <a:avLst/>
            <a:gdLst/>
            <a:ahLst/>
            <a:cxnLst/>
            <a:rect l="l" t="t" r="r" b="b"/>
            <a:pathLst>
              <a:path w="3457575" h="524510">
                <a:moveTo>
                  <a:pt x="0" y="524256"/>
                </a:moveTo>
                <a:lnTo>
                  <a:pt x="0" y="0"/>
                </a:lnTo>
                <a:lnTo>
                  <a:pt x="3457194" y="0"/>
                </a:lnTo>
                <a:lnTo>
                  <a:pt x="3457194" y="524255"/>
                </a:lnTo>
                <a:lnTo>
                  <a:pt x="0" y="524256"/>
                </a:lnTo>
                <a:close/>
              </a:path>
            </a:pathLst>
          </a:custGeom>
          <a:ln w="9525">
            <a:solidFill>
              <a:srgbClr val="4F81BD"/>
            </a:solidFill>
          </a:ln>
        </p:spPr>
        <p:txBody>
          <a:bodyPr wrap="square" lIns="0" tIns="0" rIns="0" bIns="0" rtlCol="0"/>
          <a:lstStyle/>
          <a:p>
            <a:endParaRPr sz="1588"/>
          </a:p>
        </p:txBody>
      </p:sp>
      <p:sp>
        <p:nvSpPr>
          <p:cNvPr id="11" name="object 11"/>
          <p:cNvSpPr txBox="1"/>
          <p:nvPr/>
        </p:nvSpPr>
        <p:spPr>
          <a:xfrm>
            <a:off x="6324152" y="2582732"/>
            <a:ext cx="1614207" cy="174309"/>
          </a:xfrm>
          <a:prstGeom prst="rect">
            <a:avLst/>
          </a:prstGeom>
        </p:spPr>
        <p:txBody>
          <a:bodyPr vert="horz" wrap="square" lIns="0" tIns="11206" rIns="0" bIns="0" rtlCol="0">
            <a:spAutoFit/>
          </a:bodyPr>
          <a:lstStyle/>
          <a:p>
            <a:pPr marL="11206">
              <a:spcBef>
                <a:spcPts val="88"/>
              </a:spcBef>
            </a:pPr>
            <a:r>
              <a:rPr sz="1059" b="1" dirty="0">
                <a:latin typeface="Calibri"/>
                <a:cs typeface="Calibri"/>
              </a:rPr>
              <a:t>NORMAS </a:t>
            </a:r>
            <a:r>
              <a:rPr sz="1059" b="1" spc="-4" dirty="0">
                <a:latin typeface="Calibri"/>
                <a:cs typeface="Calibri"/>
              </a:rPr>
              <a:t>DE</a:t>
            </a:r>
            <a:r>
              <a:rPr sz="1059" b="1" spc="-75" dirty="0">
                <a:latin typeface="Calibri"/>
                <a:cs typeface="Calibri"/>
              </a:rPr>
              <a:t> </a:t>
            </a:r>
            <a:r>
              <a:rPr sz="1059" b="1" spc="-4" dirty="0">
                <a:latin typeface="Calibri"/>
                <a:cs typeface="Calibri"/>
              </a:rPr>
              <a:t>BIOSEGURIDAD</a:t>
            </a:r>
            <a:endParaRPr sz="1059">
              <a:latin typeface="Calibri"/>
              <a:cs typeface="Calibri"/>
            </a:endParaRPr>
          </a:p>
        </p:txBody>
      </p:sp>
      <p:sp>
        <p:nvSpPr>
          <p:cNvPr id="12" name="object 12"/>
          <p:cNvSpPr/>
          <p:nvPr/>
        </p:nvSpPr>
        <p:spPr>
          <a:xfrm>
            <a:off x="5812266" y="2299446"/>
            <a:ext cx="512176" cy="764465"/>
          </a:xfrm>
          <a:prstGeom prst="rect">
            <a:avLst/>
          </a:prstGeom>
          <a:blipFill>
            <a:blip r:embed="rId5" cstate="print"/>
            <a:stretch>
              <a:fillRect/>
            </a:stretch>
          </a:blipFill>
        </p:spPr>
        <p:txBody>
          <a:bodyPr wrap="square" lIns="0" tIns="0" rIns="0" bIns="0" rtlCol="0"/>
          <a:lstStyle/>
          <a:p>
            <a:endParaRPr sz="1588"/>
          </a:p>
        </p:txBody>
      </p:sp>
      <p:sp>
        <p:nvSpPr>
          <p:cNvPr id="13" name="object 13"/>
          <p:cNvSpPr/>
          <p:nvPr/>
        </p:nvSpPr>
        <p:spPr>
          <a:xfrm>
            <a:off x="5812267" y="2299447"/>
            <a:ext cx="510428" cy="764801"/>
          </a:xfrm>
          <a:custGeom>
            <a:avLst/>
            <a:gdLst/>
            <a:ahLst/>
            <a:cxnLst/>
            <a:rect l="l" t="t" r="r" b="b"/>
            <a:pathLst>
              <a:path w="578485" h="866775">
                <a:moveTo>
                  <a:pt x="0" y="866394"/>
                </a:moveTo>
                <a:lnTo>
                  <a:pt x="0" y="0"/>
                </a:lnTo>
                <a:lnTo>
                  <a:pt x="578358" y="0"/>
                </a:lnTo>
                <a:lnTo>
                  <a:pt x="578358" y="866394"/>
                </a:lnTo>
                <a:lnTo>
                  <a:pt x="0" y="866394"/>
                </a:lnTo>
                <a:close/>
              </a:path>
            </a:pathLst>
          </a:custGeom>
          <a:ln w="25400">
            <a:solidFill>
              <a:srgbClr val="FFFFFF"/>
            </a:solidFill>
          </a:ln>
        </p:spPr>
        <p:txBody>
          <a:bodyPr wrap="square" lIns="0" tIns="0" rIns="0" bIns="0" rtlCol="0"/>
          <a:lstStyle/>
          <a:p>
            <a:endParaRPr sz="1588"/>
          </a:p>
        </p:txBody>
      </p:sp>
      <p:sp>
        <p:nvSpPr>
          <p:cNvPr id="14" name="object 14"/>
          <p:cNvSpPr/>
          <p:nvPr/>
        </p:nvSpPr>
        <p:spPr>
          <a:xfrm>
            <a:off x="3297667" y="3182919"/>
            <a:ext cx="2611418" cy="737570"/>
          </a:xfrm>
          <a:prstGeom prst="rect">
            <a:avLst/>
          </a:prstGeom>
          <a:blipFill>
            <a:blip r:embed="rId6" cstate="print"/>
            <a:stretch>
              <a:fillRect/>
            </a:stretch>
          </a:blipFill>
        </p:spPr>
        <p:txBody>
          <a:bodyPr wrap="square" lIns="0" tIns="0" rIns="0" bIns="0" rtlCol="0"/>
          <a:lstStyle/>
          <a:p>
            <a:endParaRPr sz="1588"/>
          </a:p>
        </p:txBody>
      </p:sp>
      <p:sp>
        <p:nvSpPr>
          <p:cNvPr id="15" name="object 15"/>
          <p:cNvSpPr/>
          <p:nvPr/>
        </p:nvSpPr>
        <p:spPr>
          <a:xfrm>
            <a:off x="3303045" y="3186952"/>
            <a:ext cx="2604247" cy="728382"/>
          </a:xfrm>
          <a:custGeom>
            <a:avLst/>
            <a:gdLst/>
            <a:ahLst/>
            <a:cxnLst/>
            <a:rect l="l" t="t" r="r" b="b"/>
            <a:pathLst>
              <a:path w="2951479" h="825500">
                <a:moveTo>
                  <a:pt x="0" y="825246"/>
                </a:moveTo>
                <a:lnTo>
                  <a:pt x="0" y="0"/>
                </a:lnTo>
                <a:lnTo>
                  <a:pt x="2951225" y="0"/>
                </a:lnTo>
                <a:lnTo>
                  <a:pt x="2951225" y="825246"/>
                </a:lnTo>
                <a:lnTo>
                  <a:pt x="0" y="825246"/>
                </a:lnTo>
                <a:close/>
              </a:path>
            </a:pathLst>
          </a:custGeom>
          <a:ln w="9525">
            <a:solidFill>
              <a:srgbClr val="4F81BD"/>
            </a:solidFill>
          </a:ln>
        </p:spPr>
        <p:txBody>
          <a:bodyPr wrap="square" lIns="0" tIns="0" rIns="0" bIns="0" rtlCol="0"/>
          <a:lstStyle/>
          <a:p>
            <a:endParaRPr sz="1588"/>
          </a:p>
        </p:txBody>
      </p:sp>
      <p:sp>
        <p:nvSpPr>
          <p:cNvPr id="16" name="object 16"/>
          <p:cNvSpPr txBox="1"/>
          <p:nvPr/>
        </p:nvSpPr>
        <p:spPr>
          <a:xfrm>
            <a:off x="3785347" y="3295425"/>
            <a:ext cx="1985682" cy="488821"/>
          </a:xfrm>
          <a:prstGeom prst="rect">
            <a:avLst/>
          </a:prstGeom>
        </p:spPr>
        <p:txBody>
          <a:bodyPr vert="horz" wrap="square" lIns="0" tIns="26894" rIns="0" bIns="0" rtlCol="0">
            <a:spAutoFit/>
          </a:bodyPr>
          <a:lstStyle/>
          <a:p>
            <a:pPr marL="11206" marR="4483">
              <a:lnSpc>
                <a:spcPts val="1165"/>
              </a:lnSpc>
              <a:spcBef>
                <a:spcPts val="212"/>
              </a:spcBef>
            </a:pPr>
            <a:r>
              <a:rPr sz="1059" b="1" spc="-4" dirty="0">
                <a:latin typeface="Calibri"/>
                <a:cs typeface="Calibri"/>
              </a:rPr>
              <a:t>ELEGIR </a:t>
            </a:r>
            <a:r>
              <a:rPr sz="1059" b="1" dirty="0">
                <a:latin typeface="Calibri"/>
                <a:cs typeface="Calibri"/>
              </a:rPr>
              <a:t>EL </a:t>
            </a:r>
            <a:r>
              <a:rPr sz="1059" b="1" spc="-13" dirty="0">
                <a:latin typeface="Calibri"/>
                <a:cs typeface="Calibri"/>
              </a:rPr>
              <a:t>CATETER </a:t>
            </a:r>
            <a:r>
              <a:rPr sz="1059" b="1" dirty="0">
                <a:latin typeface="Calibri"/>
                <a:cs typeface="Calibri"/>
              </a:rPr>
              <a:t>DE MENOR  CALIBRE </a:t>
            </a:r>
            <a:r>
              <a:rPr sz="1059" b="1" spc="-9" dirty="0">
                <a:latin typeface="Calibri"/>
                <a:cs typeface="Calibri"/>
              </a:rPr>
              <a:t>CON RESPECTO </a:t>
            </a:r>
            <a:r>
              <a:rPr sz="1059" b="1" dirty="0">
                <a:latin typeface="Calibri"/>
                <a:cs typeface="Calibri"/>
              </a:rPr>
              <a:t>A LA</a:t>
            </a:r>
            <a:r>
              <a:rPr sz="1059" b="1" spc="-62" dirty="0">
                <a:latin typeface="Calibri"/>
                <a:cs typeface="Calibri"/>
              </a:rPr>
              <a:t> </a:t>
            </a:r>
            <a:r>
              <a:rPr sz="1059" b="1" dirty="0">
                <a:latin typeface="Calibri"/>
                <a:cs typeface="Calibri"/>
              </a:rPr>
              <a:t>VENA  </a:t>
            </a:r>
            <a:r>
              <a:rPr sz="1059" b="1" spc="-22" dirty="0">
                <a:latin typeface="Calibri"/>
                <a:cs typeface="Calibri"/>
              </a:rPr>
              <a:t>PARA </a:t>
            </a:r>
            <a:r>
              <a:rPr sz="1059" b="1" spc="-18" dirty="0">
                <a:latin typeface="Calibri"/>
                <a:cs typeface="Calibri"/>
              </a:rPr>
              <a:t>EVITAR</a:t>
            </a:r>
            <a:r>
              <a:rPr sz="1059" b="1" spc="13" dirty="0">
                <a:latin typeface="Calibri"/>
                <a:cs typeface="Calibri"/>
              </a:rPr>
              <a:t> </a:t>
            </a:r>
            <a:r>
              <a:rPr sz="1059" b="1" spc="-4" dirty="0">
                <a:latin typeface="Calibri"/>
                <a:cs typeface="Calibri"/>
              </a:rPr>
              <a:t>TRAUMAS</a:t>
            </a:r>
            <a:endParaRPr sz="1059" dirty="0">
              <a:latin typeface="Calibri"/>
              <a:cs typeface="Calibri"/>
            </a:endParaRPr>
          </a:p>
        </p:txBody>
      </p:sp>
      <p:sp>
        <p:nvSpPr>
          <p:cNvPr id="17" name="object 17"/>
          <p:cNvSpPr/>
          <p:nvPr/>
        </p:nvSpPr>
        <p:spPr>
          <a:xfrm>
            <a:off x="3098651" y="3174851"/>
            <a:ext cx="373827" cy="764464"/>
          </a:xfrm>
          <a:prstGeom prst="rect">
            <a:avLst/>
          </a:prstGeom>
          <a:blipFill>
            <a:blip r:embed="rId7" cstate="print"/>
            <a:stretch>
              <a:fillRect/>
            </a:stretch>
          </a:blipFill>
        </p:spPr>
        <p:txBody>
          <a:bodyPr wrap="square" lIns="0" tIns="0" rIns="0" bIns="0" rtlCol="0"/>
          <a:lstStyle/>
          <a:p>
            <a:endParaRPr sz="1588"/>
          </a:p>
        </p:txBody>
      </p:sp>
      <p:sp>
        <p:nvSpPr>
          <p:cNvPr id="18" name="object 18"/>
          <p:cNvSpPr/>
          <p:nvPr/>
        </p:nvSpPr>
        <p:spPr>
          <a:xfrm>
            <a:off x="3098651" y="3174851"/>
            <a:ext cx="374276" cy="764801"/>
          </a:xfrm>
          <a:custGeom>
            <a:avLst/>
            <a:gdLst/>
            <a:ahLst/>
            <a:cxnLst/>
            <a:rect l="l" t="t" r="r" b="b"/>
            <a:pathLst>
              <a:path w="424180" h="866775">
                <a:moveTo>
                  <a:pt x="0" y="866393"/>
                </a:moveTo>
                <a:lnTo>
                  <a:pt x="0" y="0"/>
                </a:lnTo>
                <a:lnTo>
                  <a:pt x="423671" y="0"/>
                </a:lnTo>
                <a:lnTo>
                  <a:pt x="423671" y="866393"/>
                </a:lnTo>
                <a:lnTo>
                  <a:pt x="0" y="866393"/>
                </a:lnTo>
                <a:close/>
              </a:path>
            </a:pathLst>
          </a:custGeom>
          <a:ln w="25400">
            <a:solidFill>
              <a:srgbClr val="FFFFFF"/>
            </a:solidFill>
          </a:ln>
        </p:spPr>
        <p:txBody>
          <a:bodyPr wrap="square" lIns="0" tIns="0" rIns="0" bIns="0" rtlCol="0"/>
          <a:lstStyle/>
          <a:p>
            <a:endParaRPr sz="1588"/>
          </a:p>
        </p:txBody>
      </p:sp>
      <p:sp>
        <p:nvSpPr>
          <p:cNvPr id="19" name="object 19"/>
          <p:cNvSpPr/>
          <p:nvPr/>
        </p:nvSpPr>
        <p:spPr>
          <a:xfrm>
            <a:off x="6091966" y="3146611"/>
            <a:ext cx="2340461" cy="737570"/>
          </a:xfrm>
          <a:prstGeom prst="rect">
            <a:avLst/>
          </a:prstGeom>
          <a:blipFill>
            <a:blip r:embed="rId8" cstate="print"/>
            <a:stretch>
              <a:fillRect/>
            </a:stretch>
          </a:blipFill>
        </p:spPr>
        <p:txBody>
          <a:bodyPr wrap="square" lIns="0" tIns="0" rIns="0" bIns="0" rtlCol="0"/>
          <a:lstStyle/>
          <a:p>
            <a:endParaRPr sz="1588"/>
          </a:p>
        </p:txBody>
      </p:sp>
      <p:sp>
        <p:nvSpPr>
          <p:cNvPr id="20" name="object 20"/>
          <p:cNvSpPr/>
          <p:nvPr/>
        </p:nvSpPr>
        <p:spPr>
          <a:xfrm>
            <a:off x="6097344" y="3152662"/>
            <a:ext cx="2331944" cy="728943"/>
          </a:xfrm>
          <a:custGeom>
            <a:avLst/>
            <a:gdLst/>
            <a:ahLst/>
            <a:cxnLst/>
            <a:rect l="l" t="t" r="r" b="b"/>
            <a:pathLst>
              <a:path w="2642870" h="826135">
                <a:moveTo>
                  <a:pt x="0" y="826008"/>
                </a:moveTo>
                <a:lnTo>
                  <a:pt x="0" y="0"/>
                </a:lnTo>
                <a:lnTo>
                  <a:pt x="2642616" y="0"/>
                </a:lnTo>
                <a:lnTo>
                  <a:pt x="2642616" y="826008"/>
                </a:lnTo>
                <a:lnTo>
                  <a:pt x="0" y="826008"/>
                </a:lnTo>
                <a:close/>
              </a:path>
            </a:pathLst>
          </a:custGeom>
          <a:ln w="9525">
            <a:solidFill>
              <a:srgbClr val="4F81BD"/>
            </a:solidFill>
          </a:ln>
        </p:spPr>
        <p:txBody>
          <a:bodyPr wrap="square" lIns="0" tIns="0" rIns="0" bIns="0" rtlCol="0"/>
          <a:lstStyle/>
          <a:p>
            <a:endParaRPr sz="1588"/>
          </a:p>
        </p:txBody>
      </p:sp>
      <p:sp>
        <p:nvSpPr>
          <p:cNvPr id="21" name="object 21"/>
          <p:cNvSpPr txBox="1"/>
          <p:nvPr/>
        </p:nvSpPr>
        <p:spPr>
          <a:xfrm>
            <a:off x="6580318" y="3187178"/>
            <a:ext cx="1706096" cy="624802"/>
          </a:xfrm>
          <a:prstGeom prst="rect">
            <a:avLst/>
          </a:prstGeom>
        </p:spPr>
        <p:txBody>
          <a:bodyPr vert="horz" wrap="square" lIns="0" tIns="24653" rIns="0" bIns="0" rtlCol="0">
            <a:spAutoFit/>
          </a:bodyPr>
          <a:lstStyle/>
          <a:p>
            <a:pPr marL="11206" marR="4483">
              <a:lnSpc>
                <a:spcPct val="91500"/>
              </a:lnSpc>
              <a:spcBef>
                <a:spcPts val="194"/>
              </a:spcBef>
            </a:pPr>
            <a:r>
              <a:rPr sz="1059" b="1" dirty="0">
                <a:latin typeface="Calibri"/>
                <a:cs typeface="Calibri"/>
              </a:rPr>
              <a:t>NO </a:t>
            </a:r>
            <a:r>
              <a:rPr sz="1059" b="1" spc="-13" dirty="0">
                <a:latin typeface="Calibri"/>
                <a:cs typeface="Calibri"/>
              </a:rPr>
              <a:t>INTENTAR </a:t>
            </a:r>
            <a:r>
              <a:rPr sz="1059" b="1" dirty="0">
                <a:latin typeface="Calibri"/>
                <a:cs typeface="Calibri"/>
              </a:rPr>
              <a:t>LA </a:t>
            </a:r>
            <a:r>
              <a:rPr sz="1059" b="1" spc="-4" dirty="0">
                <a:latin typeface="Calibri"/>
                <a:cs typeface="Calibri"/>
              </a:rPr>
              <a:t>PUNCION</a:t>
            </a:r>
            <a:r>
              <a:rPr sz="1059" b="1" spc="-57" dirty="0">
                <a:latin typeface="Calibri"/>
                <a:cs typeface="Calibri"/>
              </a:rPr>
              <a:t> </a:t>
            </a:r>
            <a:r>
              <a:rPr sz="1059" b="1" spc="-4" dirty="0">
                <a:latin typeface="Calibri"/>
                <a:cs typeface="Calibri"/>
              </a:rPr>
              <a:t>DE  </a:t>
            </a:r>
            <a:r>
              <a:rPr sz="1059" b="1" dirty="0">
                <a:latin typeface="Calibri"/>
                <a:cs typeface="Calibri"/>
              </a:rPr>
              <a:t>LA </a:t>
            </a:r>
            <a:r>
              <a:rPr sz="1059" b="1" spc="-4" dirty="0">
                <a:latin typeface="Calibri"/>
                <a:cs typeface="Calibri"/>
              </a:rPr>
              <a:t>VENA </a:t>
            </a:r>
            <a:r>
              <a:rPr sz="1059" b="1" dirty="0">
                <a:latin typeface="Calibri"/>
                <a:cs typeface="Calibri"/>
              </a:rPr>
              <a:t>MAS </a:t>
            </a:r>
            <a:r>
              <a:rPr sz="1059" b="1" spc="-4" dirty="0">
                <a:latin typeface="Calibri"/>
                <a:cs typeface="Calibri"/>
              </a:rPr>
              <a:t>DE DOS </a:t>
            </a:r>
            <a:r>
              <a:rPr sz="1059" b="1" spc="-9" dirty="0">
                <a:latin typeface="Calibri"/>
                <a:cs typeface="Calibri"/>
              </a:rPr>
              <a:t>VECES,  </a:t>
            </a:r>
            <a:r>
              <a:rPr sz="1059" b="1" spc="-13" dirty="0">
                <a:latin typeface="Calibri"/>
                <a:cs typeface="Calibri"/>
              </a:rPr>
              <a:t>SOLICITAR </a:t>
            </a:r>
            <a:r>
              <a:rPr sz="1059" b="1" spc="-26" dirty="0">
                <a:latin typeface="Calibri"/>
                <a:cs typeface="Calibri"/>
              </a:rPr>
              <a:t>AYUDA </a:t>
            </a:r>
            <a:r>
              <a:rPr sz="1059" b="1" dirty="0">
                <a:latin typeface="Calibri"/>
                <a:cs typeface="Calibri"/>
              </a:rPr>
              <a:t>A </a:t>
            </a:r>
            <a:r>
              <a:rPr sz="1059" b="1" spc="-9" dirty="0">
                <a:latin typeface="Calibri"/>
                <a:cs typeface="Calibri"/>
              </a:rPr>
              <a:t>OTRA  </a:t>
            </a:r>
            <a:r>
              <a:rPr sz="1059" b="1" spc="-4" dirty="0">
                <a:latin typeface="Calibri"/>
                <a:cs typeface="Calibri"/>
              </a:rPr>
              <a:t>PERSONA</a:t>
            </a:r>
            <a:endParaRPr sz="1059">
              <a:latin typeface="Calibri"/>
              <a:cs typeface="Calibri"/>
            </a:endParaRPr>
          </a:p>
        </p:txBody>
      </p:sp>
      <p:sp>
        <p:nvSpPr>
          <p:cNvPr id="22" name="object 22"/>
          <p:cNvSpPr/>
          <p:nvPr/>
        </p:nvSpPr>
        <p:spPr>
          <a:xfrm>
            <a:off x="6012628" y="3316718"/>
            <a:ext cx="384585" cy="513004"/>
          </a:xfrm>
          <a:prstGeom prst="rect">
            <a:avLst/>
          </a:prstGeom>
          <a:blipFill>
            <a:blip r:embed="rId9" cstate="print"/>
            <a:stretch>
              <a:fillRect/>
            </a:stretch>
          </a:blipFill>
        </p:spPr>
        <p:txBody>
          <a:bodyPr wrap="square" lIns="0" tIns="0" rIns="0" bIns="0" rtlCol="0"/>
          <a:lstStyle/>
          <a:p>
            <a:endParaRPr sz="1588"/>
          </a:p>
        </p:txBody>
      </p:sp>
      <p:sp>
        <p:nvSpPr>
          <p:cNvPr id="23" name="object 23"/>
          <p:cNvSpPr/>
          <p:nvPr/>
        </p:nvSpPr>
        <p:spPr>
          <a:xfrm>
            <a:off x="6012628" y="3316717"/>
            <a:ext cx="384922" cy="513229"/>
          </a:xfrm>
          <a:custGeom>
            <a:avLst/>
            <a:gdLst/>
            <a:ahLst/>
            <a:cxnLst/>
            <a:rect l="l" t="t" r="r" b="b"/>
            <a:pathLst>
              <a:path w="436245" h="581660">
                <a:moveTo>
                  <a:pt x="0" y="581405"/>
                </a:moveTo>
                <a:lnTo>
                  <a:pt x="0" y="0"/>
                </a:lnTo>
                <a:lnTo>
                  <a:pt x="435863" y="0"/>
                </a:lnTo>
                <a:lnTo>
                  <a:pt x="435863" y="581405"/>
                </a:lnTo>
                <a:lnTo>
                  <a:pt x="0" y="581405"/>
                </a:lnTo>
                <a:close/>
              </a:path>
            </a:pathLst>
          </a:custGeom>
          <a:ln w="25400">
            <a:solidFill>
              <a:srgbClr val="FFFFFF"/>
            </a:solidFill>
          </a:ln>
        </p:spPr>
        <p:txBody>
          <a:bodyPr wrap="square" lIns="0" tIns="0" rIns="0" bIns="0" rtlCol="0"/>
          <a:lstStyle/>
          <a:p>
            <a:endParaRPr sz="1588"/>
          </a:p>
        </p:txBody>
      </p:sp>
      <p:sp>
        <p:nvSpPr>
          <p:cNvPr id="24" name="object 24"/>
          <p:cNvSpPr/>
          <p:nvPr/>
        </p:nvSpPr>
        <p:spPr>
          <a:xfrm>
            <a:off x="4742553" y="3982347"/>
            <a:ext cx="2340461" cy="738243"/>
          </a:xfrm>
          <a:prstGeom prst="rect">
            <a:avLst/>
          </a:prstGeom>
          <a:blipFill>
            <a:blip r:embed="rId8" cstate="print"/>
            <a:stretch>
              <a:fillRect/>
            </a:stretch>
          </a:blipFill>
        </p:spPr>
        <p:txBody>
          <a:bodyPr wrap="square" lIns="0" tIns="0" rIns="0" bIns="0" rtlCol="0"/>
          <a:lstStyle/>
          <a:p>
            <a:endParaRPr sz="1588"/>
          </a:p>
        </p:txBody>
      </p:sp>
      <p:sp>
        <p:nvSpPr>
          <p:cNvPr id="25" name="object 25"/>
          <p:cNvSpPr/>
          <p:nvPr/>
        </p:nvSpPr>
        <p:spPr>
          <a:xfrm>
            <a:off x="4748605" y="3987725"/>
            <a:ext cx="2331384" cy="728382"/>
          </a:xfrm>
          <a:custGeom>
            <a:avLst/>
            <a:gdLst/>
            <a:ahLst/>
            <a:cxnLst/>
            <a:rect l="l" t="t" r="r" b="b"/>
            <a:pathLst>
              <a:path w="2642235" h="825500">
                <a:moveTo>
                  <a:pt x="0" y="825246"/>
                </a:moveTo>
                <a:lnTo>
                  <a:pt x="0" y="0"/>
                </a:lnTo>
                <a:lnTo>
                  <a:pt x="2641854" y="0"/>
                </a:lnTo>
                <a:lnTo>
                  <a:pt x="2641854" y="825246"/>
                </a:lnTo>
                <a:lnTo>
                  <a:pt x="0" y="825246"/>
                </a:lnTo>
                <a:close/>
              </a:path>
            </a:pathLst>
          </a:custGeom>
          <a:ln w="9525">
            <a:solidFill>
              <a:srgbClr val="4F81BD"/>
            </a:solidFill>
          </a:ln>
        </p:spPr>
        <p:txBody>
          <a:bodyPr wrap="square" lIns="0" tIns="0" rIns="0" bIns="0" rtlCol="0"/>
          <a:lstStyle/>
          <a:p>
            <a:endParaRPr sz="1588"/>
          </a:p>
        </p:txBody>
      </p:sp>
      <p:sp>
        <p:nvSpPr>
          <p:cNvPr id="26" name="object 26"/>
          <p:cNvSpPr txBox="1"/>
          <p:nvPr/>
        </p:nvSpPr>
        <p:spPr>
          <a:xfrm>
            <a:off x="5230905" y="4096198"/>
            <a:ext cx="1662953" cy="488821"/>
          </a:xfrm>
          <a:prstGeom prst="rect">
            <a:avLst/>
          </a:prstGeom>
        </p:spPr>
        <p:txBody>
          <a:bodyPr vert="horz" wrap="square" lIns="0" tIns="26894" rIns="0" bIns="0" rtlCol="0">
            <a:spAutoFit/>
          </a:bodyPr>
          <a:lstStyle/>
          <a:p>
            <a:pPr marL="11206" marR="4483">
              <a:lnSpc>
                <a:spcPts val="1165"/>
              </a:lnSpc>
              <a:spcBef>
                <a:spcPts val="212"/>
              </a:spcBef>
            </a:pPr>
            <a:r>
              <a:rPr sz="1059" b="1" dirty="0">
                <a:latin typeface="Calibri"/>
                <a:cs typeface="Calibri"/>
              </a:rPr>
              <a:t>NO </a:t>
            </a:r>
            <a:r>
              <a:rPr sz="1059" b="1" spc="-4" dirty="0">
                <a:latin typeface="Calibri"/>
                <a:cs typeface="Calibri"/>
              </a:rPr>
              <a:t>PUNCIONAR DONDE </a:t>
            </a:r>
            <a:r>
              <a:rPr sz="1059" b="1" dirty="0">
                <a:latin typeface="Calibri"/>
                <a:cs typeface="Calibri"/>
              </a:rPr>
              <a:t>SE  </a:t>
            </a:r>
            <a:r>
              <a:rPr sz="1059" b="1" spc="-4" dirty="0">
                <a:latin typeface="Calibri"/>
                <a:cs typeface="Calibri"/>
              </a:rPr>
              <a:t>DETECTEN LESIONES  (ABRASIONES, HONGOS,</a:t>
            </a:r>
            <a:r>
              <a:rPr sz="1059" b="1" spc="-35" dirty="0">
                <a:latin typeface="Calibri"/>
                <a:cs typeface="Calibri"/>
              </a:rPr>
              <a:t> </a:t>
            </a:r>
            <a:r>
              <a:rPr sz="1059" b="1" spc="-9" dirty="0">
                <a:latin typeface="Calibri"/>
                <a:cs typeface="Calibri"/>
              </a:rPr>
              <a:t>ETC)</a:t>
            </a:r>
            <a:endParaRPr sz="1059" dirty="0">
              <a:latin typeface="Calibri"/>
              <a:cs typeface="Calibri"/>
            </a:endParaRPr>
          </a:p>
        </p:txBody>
      </p:sp>
      <p:sp>
        <p:nvSpPr>
          <p:cNvPr id="27" name="object 27"/>
          <p:cNvSpPr/>
          <p:nvPr/>
        </p:nvSpPr>
        <p:spPr>
          <a:xfrm>
            <a:off x="4620857" y="4102025"/>
            <a:ext cx="386603" cy="545277"/>
          </a:xfrm>
          <a:prstGeom prst="rect">
            <a:avLst/>
          </a:prstGeom>
          <a:blipFill>
            <a:blip r:embed="rId10" cstate="print"/>
            <a:stretch>
              <a:fillRect/>
            </a:stretch>
          </a:blipFill>
        </p:spPr>
        <p:txBody>
          <a:bodyPr wrap="square" lIns="0" tIns="0" rIns="0" bIns="0" rtlCol="0"/>
          <a:lstStyle/>
          <a:p>
            <a:endParaRPr sz="1588"/>
          </a:p>
        </p:txBody>
      </p:sp>
      <p:sp>
        <p:nvSpPr>
          <p:cNvPr id="28" name="object 28"/>
          <p:cNvSpPr/>
          <p:nvPr/>
        </p:nvSpPr>
        <p:spPr>
          <a:xfrm>
            <a:off x="4620857" y="4102025"/>
            <a:ext cx="386603" cy="545726"/>
          </a:xfrm>
          <a:custGeom>
            <a:avLst/>
            <a:gdLst/>
            <a:ahLst/>
            <a:cxnLst/>
            <a:rect l="l" t="t" r="r" b="b"/>
            <a:pathLst>
              <a:path w="438150" h="618489">
                <a:moveTo>
                  <a:pt x="0" y="617981"/>
                </a:moveTo>
                <a:lnTo>
                  <a:pt x="0" y="0"/>
                </a:lnTo>
                <a:lnTo>
                  <a:pt x="438150" y="0"/>
                </a:lnTo>
                <a:lnTo>
                  <a:pt x="438150" y="617981"/>
                </a:lnTo>
                <a:lnTo>
                  <a:pt x="0" y="617981"/>
                </a:lnTo>
                <a:close/>
              </a:path>
            </a:pathLst>
          </a:custGeom>
          <a:ln w="25400">
            <a:solidFill>
              <a:srgbClr val="FFFFFF"/>
            </a:solidFill>
          </a:ln>
        </p:spPr>
        <p:txBody>
          <a:bodyPr wrap="square" lIns="0" tIns="0" rIns="0" bIns="0" rtlCol="0"/>
          <a:lstStyle/>
          <a:p>
            <a:endParaRPr sz="1588"/>
          </a:p>
        </p:txBody>
      </p:sp>
      <p:sp>
        <p:nvSpPr>
          <p:cNvPr id="29" name="object 29"/>
          <p:cNvSpPr/>
          <p:nvPr/>
        </p:nvSpPr>
        <p:spPr>
          <a:xfrm>
            <a:off x="4627357" y="5053616"/>
            <a:ext cx="2287344" cy="1424044"/>
          </a:xfrm>
          <a:prstGeom prst="rect">
            <a:avLst/>
          </a:prstGeom>
          <a:blipFill>
            <a:blip r:embed="rId11" cstate="print"/>
            <a:stretch>
              <a:fillRect/>
            </a:stretch>
          </a:blipFill>
        </p:spPr>
        <p:txBody>
          <a:bodyPr wrap="square" lIns="0" tIns="0" rIns="0" bIns="0" rtlCol="0"/>
          <a:lstStyle/>
          <a:p>
            <a:endParaRPr sz="1588"/>
          </a:p>
        </p:txBody>
      </p:sp>
      <p:pic>
        <p:nvPicPr>
          <p:cNvPr id="30" name="Imagen 29" descr="LOGO 1">
            <a:extLst>
              <a:ext uri="{FF2B5EF4-FFF2-40B4-BE49-F238E27FC236}">
                <a16:creationId xmlns:a16="http://schemas.microsoft.com/office/drawing/2014/main" id="{6992B91C-5DB5-4213-B562-51BF642D4C71}"/>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93593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Definiciones</a:t>
            </a:r>
          </a:p>
        </p:txBody>
      </p:sp>
      <p:sp>
        <p:nvSpPr>
          <p:cNvPr id="3" name="Marcador de contenido 2"/>
          <p:cNvSpPr>
            <a:spLocks noGrp="1"/>
          </p:cNvSpPr>
          <p:nvPr>
            <p:ph idx="1"/>
          </p:nvPr>
        </p:nvSpPr>
        <p:spPr>
          <a:xfrm>
            <a:off x="1023224" y="2139352"/>
            <a:ext cx="4260601" cy="3209025"/>
          </a:xfrm>
        </p:spPr>
        <p:txBody>
          <a:bodyPr>
            <a:normAutofit fontScale="85000" lnSpcReduction="20000"/>
          </a:bodyPr>
          <a:lstStyle/>
          <a:p>
            <a:pPr algn="just"/>
            <a:r>
              <a:rPr lang="es-CO" dirty="0"/>
              <a:t>Vena: Una </a:t>
            </a:r>
            <a:r>
              <a:rPr lang="es-CO" b="1" dirty="0"/>
              <a:t>vena</a:t>
            </a:r>
            <a:r>
              <a:rPr lang="es-CO" dirty="0"/>
              <a:t> es un conducto o vaso sanguíneo que se encarga de llevar la sangre de los capilares sanguíneos hacia el corazón.  algunas </a:t>
            </a:r>
            <a:r>
              <a:rPr lang="es-CO" b="1" dirty="0"/>
              <a:t>venas</a:t>
            </a:r>
            <a:r>
              <a:rPr lang="es-CO" dirty="0"/>
              <a:t> conducen sangre oxigenada(como la </a:t>
            </a:r>
            <a:r>
              <a:rPr lang="es-CO" b="1" dirty="0"/>
              <a:t>vena</a:t>
            </a:r>
            <a:r>
              <a:rPr lang="es-CO" dirty="0"/>
              <a:t> pulmonar).</a:t>
            </a:r>
          </a:p>
          <a:p>
            <a:pPr algn="just"/>
            <a:r>
              <a:rPr lang="es-CO" dirty="0"/>
              <a:t>Las venas, por otra parte, se encuentran ubicadas a un nivel más superficial que las arterias.</a:t>
            </a:r>
          </a:p>
          <a:p>
            <a:pPr algn="just"/>
            <a:r>
              <a:rPr lang="es-CO" dirty="0"/>
              <a:t>Las venas están compuestas por tres capas: una externa (también llamada </a:t>
            </a:r>
            <a:r>
              <a:rPr lang="es-CO" b="1" dirty="0"/>
              <a:t>adventicia</a:t>
            </a:r>
            <a:r>
              <a:rPr lang="es-CO" dirty="0"/>
              <a:t>), una media (</a:t>
            </a:r>
            <a:r>
              <a:rPr lang="es-CO" b="1" dirty="0"/>
              <a:t>muscular</a:t>
            </a:r>
            <a:r>
              <a:rPr lang="es-CO" dirty="0"/>
              <a:t>) y una interna (</a:t>
            </a:r>
            <a:r>
              <a:rPr lang="es-CO" b="1" dirty="0"/>
              <a:t>endotelial</a:t>
            </a:r>
            <a:r>
              <a:rPr lang="es-CO" dirty="0"/>
              <a:t>).</a:t>
            </a:r>
          </a:p>
        </p:txBody>
      </p:sp>
      <p:pic>
        <p:nvPicPr>
          <p:cNvPr id="4" name="Imagen 3"/>
          <p:cNvPicPr>
            <a:picLocks noChangeAspect="1"/>
          </p:cNvPicPr>
          <p:nvPr/>
        </p:nvPicPr>
        <p:blipFill>
          <a:blip r:embed="rId2"/>
          <a:stretch>
            <a:fillRect/>
          </a:stretch>
        </p:blipFill>
        <p:spPr>
          <a:xfrm>
            <a:off x="5283825" y="1621766"/>
            <a:ext cx="5970141" cy="4484747"/>
          </a:xfrm>
          <a:prstGeom prst="rect">
            <a:avLst/>
          </a:prstGeom>
        </p:spPr>
      </p:pic>
      <p:pic>
        <p:nvPicPr>
          <p:cNvPr id="5" name="Imagen 4" descr="LOGO 1">
            <a:extLst>
              <a:ext uri="{FF2B5EF4-FFF2-40B4-BE49-F238E27FC236}">
                <a16:creationId xmlns:a16="http://schemas.microsoft.com/office/drawing/2014/main" id="{6992B91C-5DB5-4213-B562-51BF642D4C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58904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Definiciones</a:t>
            </a:r>
          </a:p>
        </p:txBody>
      </p:sp>
      <p:sp>
        <p:nvSpPr>
          <p:cNvPr id="3" name="Marcador de contenido 2"/>
          <p:cNvSpPr>
            <a:spLocks noGrp="1"/>
          </p:cNvSpPr>
          <p:nvPr>
            <p:ph sz="half" idx="1"/>
          </p:nvPr>
        </p:nvSpPr>
        <p:spPr/>
        <p:txBody>
          <a:bodyPr/>
          <a:lstStyle/>
          <a:p>
            <a:r>
              <a:rPr lang="es-CO" dirty="0"/>
              <a:t>Canalizar:</a:t>
            </a:r>
          </a:p>
          <a:p>
            <a:pPr marL="0" indent="0" algn="just">
              <a:buNone/>
            </a:pPr>
            <a:r>
              <a:rPr lang="es-CO" dirty="0"/>
              <a:t>es una técnica invasiva que nos permite tener una vía permanente al sistema vascular del </a:t>
            </a:r>
            <a:r>
              <a:rPr lang="es-CO" b="1" dirty="0"/>
              <a:t>paciente</a:t>
            </a:r>
            <a:r>
              <a:rPr lang="es-CO" dirty="0"/>
              <a:t>. A través de esta vía podremos administrar sueroterapia, medicación y nutrición parenteral.</a:t>
            </a:r>
          </a:p>
        </p:txBody>
      </p:sp>
      <p:sp>
        <p:nvSpPr>
          <p:cNvPr id="5" name="Marcador de contenido 4"/>
          <p:cNvSpPr>
            <a:spLocks noGrp="1"/>
          </p:cNvSpPr>
          <p:nvPr>
            <p:ph sz="half" idx="2"/>
          </p:nvPr>
        </p:nvSpPr>
        <p:spPr/>
        <p:txBody>
          <a:bodyPr/>
          <a:lstStyle/>
          <a:p>
            <a:r>
              <a:rPr lang="es-CO" dirty="0"/>
              <a:t>Punción:</a:t>
            </a:r>
          </a:p>
          <a:p>
            <a:pPr marL="0" indent="0">
              <a:buNone/>
            </a:pPr>
            <a:r>
              <a:rPr lang="es-CO" dirty="0"/>
              <a:t>Acción de introducir un instrumento afilado y puntiagudo en el cuerpo para extraer o administrar una sustancia</a:t>
            </a:r>
          </a:p>
        </p:txBody>
      </p:sp>
      <p:pic>
        <p:nvPicPr>
          <p:cNvPr id="4" name="Imagen 3"/>
          <p:cNvPicPr>
            <a:picLocks noChangeAspect="1"/>
          </p:cNvPicPr>
          <p:nvPr/>
        </p:nvPicPr>
        <p:blipFill rotWithShape="1">
          <a:blip r:embed="rId2"/>
          <a:srcRect l="14334" t="10649" r="15097" b="2078"/>
          <a:stretch/>
        </p:blipFill>
        <p:spPr>
          <a:xfrm>
            <a:off x="1846053" y="4619632"/>
            <a:ext cx="2622430" cy="1824299"/>
          </a:xfrm>
          <a:prstGeom prst="rect">
            <a:avLst/>
          </a:prstGeom>
        </p:spPr>
      </p:pic>
      <p:pic>
        <p:nvPicPr>
          <p:cNvPr id="6" name="Imagen 5"/>
          <p:cNvPicPr>
            <a:picLocks noChangeAspect="1"/>
          </p:cNvPicPr>
          <p:nvPr/>
        </p:nvPicPr>
        <p:blipFill>
          <a:blip r:embed="rId3"/>
          <a:stretch>
            <a:fillRect/>
          </a:stretch>
        </p:blipFill>
        <p:spPr>
          <a:xfrm>
            <a:off x="7503003" y="4738981"/>
            <a:ext cx="2486385" cy="1704950"/>
          </a:xfrm>
          <a:prstGeom prst="rect">
            <a:avLst/>
          </a:prstGeom>
        </p:spPr>
      </p:pic>
      <p:pic>
        <p:nvPicPr>
          <p:cNvPr id="7" name="Imagen 6" descr="LOGO 1">
            <a:extLst>
              <a:ext uri="{FF2B5EF4-FFF2-40B4-BE49-F238E27FC236}">
                <a16:creationId xmlns:a16="http://schemas.microsoft.com/office/drawing/2014/main" id="{6992B91C-5DB5-4213-B562-51BF642D4C7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45947" y="6210300"/>
            <a:ext cx="1571625" cy="647700"/>
          </a:xfrm>
          <a:prstGeom prst="rect">
            <a:avLst/>
          </a:prstGeom>
          <a:noFill/>
          <a:ln>
            <a:noFill/>
          </a:ln>
        </p:spPr>
      </p:pic>
    </p:spTree>
    <p:extLst>
      <p:ext uri="{BB962C8B-B14F-4D97-AF65-F5344CB8AC3E}">
        <p14:creationId xmlns:p14="http://schemas.microsoft.com/office/powerpoint/2010/main" val="130660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Definiciones</a:t>
            </a:r>
          </a:p>
        </p:txBody>
      </p:sp>
      <p:sp>
        <p:nvSpPr>
          <p:cNvPr id="3" name="Marcador de contenido 2"/>
          <p:cNvSpPr>
            <a:spLocks noGrp="1"/>
          </p:cNvSpPr>
          <p:nvPr>
            <p:ph sz="half" idx="1"/>
          </p:nvPr>
        </p:nvSpPr>
        <p:spPr/>
        <p:txBody>
          <a:bodyPr/>
          <a:lstStyle/>
          <a:p>
            <a:r>
              <a:rPr lang="es-CO" dirty="0" err="1"/>
              <a:t>Venopunción</a:t>
            </a:r>
            <a:r>
              <a:rPr lang="es-CO" dirty="0"/>
              <a:t>:</a:t>
            </a:r>
          </a:p>
          <a:p>
            <a:pPr marL="0" indent="0" algn="just">
              <a:buNone/>
            </a:pPr>
            <a:r>
              <a:rPr lang="es-CO" dirty="0"/>
              <a:t>Es el abordaje de la vena realizando una incisión en la piel y la </a:t>
            </a:r>
            <a:r>
              <a:rPr lang="es-CO" dirty="0" err="1"/>
              <a:t>incersión</a:t>
            </a:r>
            <a:r>
              <a:rPr lang="es-CO" dirty="0"/>
              <a:t> directa de un catéter en la vena.</a:t>
            </a:r>
          </a:p>
          <a:p>
            <a:pPr marL="0" indent="0">
              <a:buNone/>
            </a:pPr>
            <a:endParaRPr lang="es-CO" dirty="0"/>
          </a:p>
        </p:txBody>
      </p:sp>
      <p:sp>
        <p:nvSpPr>
          <p:cNvPr id="4" name="Marcador de contenido 3"/>
          <p:cNvSpPr>
            <a:spLocks noGrp="1"/>
          </p:cNvSpPr>
          <p:nvPr>
            <p:ph sz="half" idx="2"/>
          </p:nvPr>
        </p:nvSpPr>
        <p:spPr/>
        <p:txBody>
          <a:bodyPr/>
          <a:lstStyle/>
          <a:p>
            <a:r>
              <a:rPr lang="es-CO" dirty="0" err="1"/>
              <a:t>Venoclisis</a:t>
            </a:r>
            <a:r>
              <a:rPr lang="es-CO" dirty="0"/>
              <a:t>:</a:t>
            </a:r>
          </a:p>
          <a:p>
            <a:pPr marL="0" indent="0" algn="just">
              <a:buNone/>
            </a:pPr>
            <a:r>
              <a:rPr lang="es-CO" dirty="0"/>
              <a:t>Es un sistema que permite la introducción de líquidos al torrente sanguíneo con fines terapéuticos  o diagnósticos de forma continua, permitiendo administrar líquidos, electrolitos y nutrientes. </a:t>
            </a:r>
          </a:p>
        </p:txBody>
      </p:sp>
      <p:pic>
        <p:nvPicPr>
          <p:cNvPr id="5" name="Imagen 4"/>
          <p:cNvPicPr>
            <a:picLocks noChangeAspect="1"/>
          </p:cNvPicPr>
          <p:nvPr/>
        </p:nvPicPr>
        <p:blipFill>
          <a:blip r:embed="rId2"/>
          <a:stretch>
            <a:fillRect/>
          </a:stretch>
        </p:blipFill>
        <p:spPr>
          <a:xfrm>
            <a:off x="2018581" y="4231084"/>
            <a:ext cx="2726666" cy="2085899"/>
          </a:xfrm>
          <a:prstGeom prst="rect">
            <a:avLst/>
          </a:prstGeom>
        </p:spPr>
      </p:pic>
      <p:pic>
        <p:nvPicPr>
          <p:cNvPr id="7" name="Imagen 6"/>
          <p:cNvPicPr>
            <a:picLocks noChangeAspect="1"/>
          </p:cNvPicPr>
          <p:nvPr/>
        </p:nvPicPr>
        <p:blipFill rotWithShape="1">
          <a:blip r:embed="rId3"/>
          <a:srcRect t="26764" b="12367"/>
          <a:stretch/>
        </p:blipFill>
        <p:spPr>
          <a:xfrm>
            <a:off x="6855842" y="4813539"/>
            <a:ext cx="4098973" cy="1621766"/>
          </a:xfrm>
          <a:prstGeom prst="rect">
            <a:avLst/>
          </a:prstGeom>
        </p:spPr>
      </p:pic>
      <p:pic>
        <p:nvPicPr>
          <p:cNvPr id="8" name="Imagen 7" descr="LOGO 1">
            <a:extLst>
              <a:ext uri="{FF2B5EF4-FFF2-40B4-BE49-F238E27FC236}">
                <a16:creationId xmlns:a16="http://schemas.microsoft.com/office/drawing/2014/main" id="{6992B91C-5DB5-4213-B562-51BF642D4C7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41922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Introducción</a:t>
            </a:r>
          </a:p>
        </p:txBody>
      </p:sp>
      <p:sp>
        <p:nvSpPr>
          <p:cNvPr id="5" name="Marcador de contenido 4"/>
          <p:cNvSpPr>
            <a:spLocks noGrp="1"/>
          </p:cNvSpPr>
          <p:nvPr>
            <p:ph idx="1"/>
          </p:nvPr>
        </p:nvSpPr>
        <p:spPr/>
        <p:txBody>
          <a:bodyPr/>
          <a:lstStyle/>
          <a:p>
            <a:pPr algn="just"/>
            <a:r>
              <a:rPr lang="es-CO" b="1" spc="-5" dirty="0">
                <a:latin typeface="Calibri"/>
                <a:cs typeface="Calibri"/>
              </a:rPr>
              <a:t>La </a:t>
            </a:r>
            <a:r>
              <a:rPr lang="es-CO" b="1" spc="-10" dirty="0">
                <a:latin typeface="Calibri"/>
                <a:cs typeface="Calibri"/>
              </a:rPr>
              <a:t>inserción </a:t>
            </a:r>
            <a:r>
              <a:rPr lang="es-CO" b="1" spc="-5" dirty="0">
                <a:latin typeface="Calibri"/>
                <a:cs typeface="Calibri"/>
              </a:rPr>
              <a:t>de un </a:t>
            </a:r>
            <a:r>
              <a:rPr lang="es-CO" b="1" spc="-20" dirty="0">
                <a:latin typeface="Calibri"/>
                <a:cs typeface="Calibri"/>
              </a:rPr>
              <a:t>catéter </a:t>
            </a:r>
            <a:r>
              <a:rPr lang="es-CO" b="1" spc="-5" dirty="0">
                <a:latin typeface="Calibri"/>
                <a:cs typeface="Calibri"/>
              </a:rPr>
              <a:t>venoso </a:t>
            </a:r>
            <a:r>
              <a:rPr lang="es-CO" b="1" spc="-10" dirty="0">
                <a:latin typeface="Calibri"/>
                <a:cs typeface="Calibri"/>
              </a:rPr>
              <a:t>periférico </a:t>
            </a:r>
            <a:r>
              <a:rPr lang="es-CO" b="1" spc="-5" dirty="0">
                <a:latin typeface="Calibri"/>
                <a:cs typeface="Calibri"/>
              </a:rPr>
              <a:t>es un </a:t>
            </a:r>
            <a:r>
              <a:rPr lang="es-CO" b="1" spc="-10" dirty="0">
                <a:latin typeface="Calibri"/>
                <a:cs typeface="Calibri"/>
              </a:rPr>
              <a:t>procedimiento </a:t>
            </a:r>
            <a:r>
              <a:rPr lang="es-CO" b="1" spc="-5" dirty="0">
                <a:latin typeface="Calibri"/>
                <a:cs typeface="Calibri"/>
              </a:rPr>
              <a:t>sencillo,  </a:t>
            </a:r>
            <a:r>
              <a:rPr lang="es-CO" b="1" spc="-15" dirty="0">
                <a:latin typeface="Calibri"/>
                <a:cs typeface="Calibri"/>
              </a:rPr>
              <a:t>rápido </a:t>
            </a:r>
            <a:r>
              <a:rPr lang="es-CO" b="1" spc="-5" dirty="0">
                <a:latin typeface="Calibri"/>
                <a:cs typeface="Calibri"/>
              </a:rPr>
              <a:t>y </a:t>
            </a:r>
            <a:r>
              <a:rPr lang="es-CO" b="1" spc="-10" dirty="0">
                <a:latin typeface="Calibri"/>
                <a:cs typeface="Calibri"/>
              </a:rPr>
              <a:t>con mínimas </a:t>
            </a:r>
            <a:r>
              <a:rPr lang="es-CO" b="1" spc="-5" dirty="0">
                <a:latin typeface="Calibri"/>
                <a:cs typeface="Calibri"/>
              </a:rPr>
              <a:t>complicaciones </a:t>
            </a:r>
            <a:r>
              <a:rPr lang="es-CO" b="1" spc="-15" dirty="0">
                <a:latin typeface="Calibri"/>
                <a:cs typeface="Calibri"/>
              </a:rPr>
              <a:t>para </a:t>
            </a:r>
            <a:r>
              <a:rPr lang="es-CO" b="1" spc="-5" dirty="0">
                <a:latin typeface="Calibri"/>
                <a:cs typeface="Calibri"/>
              </a:rPr>
              <a:t>el </a:t>
            </a:r>
            <a:r>
              <a:rPr lang="es-CO" b="1" spc="-10" dirty="0">
                <a:latin typeface="Calibri"/>
                <a:cs typeface="Calibri"/>
              </a:rPr>
              <a:t>paciente cuando </a:t>
            </a:r>
            <a:r>
              <a:rPr lang="es-CO" b="1" spc="-5" dirty="0">
                <a:latin typeface="Calibri"/>
                <a:cs typeface="Calibri"/>
              </a:rPr>
              <a:t>se </a:t>
            </a:r>
            <a:r>
              <a:rPr lang="es-CO" b="1" spc="-10" dirty="0">
                <a:latin typeface="Calibri"/>
                <a:cs typeface="Calibri"/>
              </a:rPr>
              <a:t>realiza </a:t>
            </a:r>
            <a:r>
              <a:rPr lang="es-CO" b="1" spc="-5" dirty="0">
                <a:latin typeface="Calibri"/>
                <a:cs typeface="Calibri"/>
              </a:rPr>
              <a:t>por  personal </a:t>
            </a:r>
            <a:r>
              <a:rPr lang="es-CO" b="1" spc="-10" dirty="0">
                <a:latin typeface="Calibri"/>
                <a:cs typeface="Calibri"/>
              </a:rPr>
              <a:t>con </a:t>
            </a:r>
            <a:r>
              <a:rPr lang="es-CO" b="1" spc="-5" dirty="0">
                <a:latin typeface="Calibri"/>
                <a:cs typeface="Calibri"/>
              </a:rPr>
              <a:t>un buen nivel de capacitación y</a:t>
            </a:r>
            <a:r>
              <a:rPr lang="es-CO" b="1" spc="35" dirty="0">
                <a:latin typeface="Calibri"/>
                <a:cs typeface="Calibri"/>
              </a:rPr>
              <a:t> </a:t>
            </a:r>
            <a:r>
              <a:rPr lang="es-CO" b="1" spc="-15" dirty="0">
                <a:latin typeface="Calibri"/>
                <a:cs typeface="Calibri"/>
              </a:rPr>
              <a:t>destreza</a:t>
            </a:r>
          </a:p>
          <a:p>
            <a:pPr algn="just"/>
            <a:r>
              <a:rPr lang="es-CO" b="1" spc="-25" dirty="0">
                <a:latin typeface="Calibri"/>
                <a:cs typeface="Calibri"/>
              </a:rPr>
              <a:t>Teniendo </a:t>
            </a:r>
            <a:r>
              <a:rPr lang="es-CO" b="1" spc="-5" dirty="0">
                <a:latin typeface="Calibri"/>
                <a:cs typeface="Calibri"/>
              </a:rPr>
              <a:t>en </a:t>
            </a:r>
            <a:r>
              <a:rPr lang="es-CO" b="1" spc="-10" dirty="0">
                <a:latin typeface="Calibri"/>
                <a:cs typeface="Calibri"/>
              </a:rPr>
              <a:t>cuenta </a:t>
            </a:r>
            <a:r>
              <a:rPr lang="es-CO" b="1" spc="-5" dirty="0">
                <a:latin typeface="Calibri"/>
                <a:cs typeface="Calibri"/>
              </a:rPr>
              <a:t>que los accesos venosos </a:t>
            </a:r>
            <a:r>
              <a:rPr lang="es-CO" b="1" spc="-10" dirty="0">
                <a:latin typeface="Calibri"/>
                <a:cs typeface="Calibri"/>
              </a:rPr>
              <a:t>periféricos </a:t>
            </a:r>
            <a:r>
              <a:rPr lang="es-CO" b="1" spc="-15" dirty="0">
                <a:latin typeface="Calibri"/>
                <a:cs typeface="Calibri"/>
              </a:rPr>
              <a:t>cobran </a:t>
            </a:r>
            <a:r>
              <a:rPr lang="es-CO" b="1" spc="-25" dirty="0">
                <a:latin typeface="Calibri"/>
                <a:cs typeface="Calibri"/>
              </a:rPr>
              <a:t>gran  </a:t>
            </a:r>
            <a:r>
              <a:rPr lang="es-CO" b="1" spc="-5" dirty="0">
                <a:latin typeface="Calibri"/>
                <a:cs typeface="Calibri"/>
              </a:rPr>
              <a:t>importancia </a:t>
            </a:r>
            <a:r>
              <a:rPr lang="es-CO" b="1" spc="-15" dirty="0">
                <a:latin typeface="Calibri"/>
                <a:cs typeface="Calibri"/>
              </a:rPr>
              <a:t>para </a:t>
            </a:r>
            <a:r>
              <a:rPr lang="es-CO" b="1" spc="-5" dirty="0">
                <a:latin typeface="Calibri"/>
                <a:cs typeface="Calibri"/>
              </a:rPr>
              <a:t>el </a:t>
            </a:r>
            <a:r>
              <a:rPr lang="es-CO" b="1" spc="-10" dirty="0">
                <a:latin typeface="Calibri"/>
                <a:cs typeface="Calibri"/>
              </a:rPr>
              <a:t>manejo </a:t>
            </a:r>
            <a:r>
              <a:rPr lang="es-CO" b="1" spc="-5" dirty="0">
                <a:latin typeface="Calibri"/>
                <a:cs typeface="Calibri"/>
              </a:rPr>
              <a:t>de los </a:t>
            </a:r>
            <a:r>
              <a:rPr lang="es-CO" b="1" spc="-10" dirty="0">
                <a:latin typeface="Calibri"/>
                <a:cs typeface="Calibri"/>
              </a:rPr>
              <a:t>pacientes </a:t>
            </a:r>
            <a:r>
              <a:rPr lang="es-CO" b="1" spc="-5" dirty="0">
                <a:latin typeface="Calibri"/>
                <a:cs typeface="Calibri"/>
              </a:rPr>
              <a:t>que </a:t>
            </a:r>
            <a:r>
              <a:rPr lang="es-CO" b="1" spc="-15" dirty="0">
                <a:latin typeface="Calibri"/>
                <a:cs typeface="Calibri"/>
              </a:rPr>
              <a:t>van </a:t>
            </a:r>
            <a:r>
              <a:rPr lang="es-CO" b="1" spc="-5" dirty="0">
                <a:latin typeface="Calibri"/>
                <a:cs typeface="Calibri"/>
              </a:rPr>
              <a:t>a ser </a:t>
            </a:r>
            <a:r>
              <a:rPr lang="es-CO" b="1" spc="-10" dirty="0">
                <a:latin typeface="Calibri"/>
                <a:cs typeface="Calibri"/>
              </a:rPr>
              <a:t>intervenidos  quirúrgicamente </a:t>
            </a:r>
            <a:r>
              <a:rPr lang="es-CO" b="1" spc="-5" dirty="0">
                <a:latin typeface="Calibri"/>
                <a:cs typeface="Calibri"/>
              </a:rPr>
              <a:t>también es </a:t>
            </a:r>
            <a:r>
              <a:rPr lang="es-CO" b="1" spc="-10" dirty="0">
                <a:latin typeface="Calibri"/>
                <a:cs typeface="Calibri"/>
              </a:rPr>
              <a:t>importante tener </a:t>
            </a:r>
            <a:r>
              <a:rPr lang="es-CO" b="1" spc="-5" dirty="0">
                <a:latin typeface="Calibri"/>
                <a:cs typeface="Calibri"/>
              </a:rPr>
              <a:t>en </a:t>
            </a:r>
            <a:r>
              <a:rPr lang="es-CO" b="1" spc="-10" dirty="0">
                <a:latin typeface="Calibri"/>
                <a:cs typeface="Calibri"/>
              </a:rPr>
              <a:t>cuenta </a:t>
            </a:r>
            <a:r>
              <a:rPr lang="es-CO" b="1" spc="-5" dirty="0">
                <a:latin typeface="Calibri"/>
                <a:cs typeface="Calibri"/>
              </a:rPr>
              <a:t>que la inadecuada  </a:t>
            </a:r>
            <a:r>
              <a:rPr lang="es-CO" b="1" spc="-10" dirty="0">
                <a:latin typeface="Calibri"/>
                <a:cs typeface="Calibri"/>
              </a:rPr>
              <a:t>técnica </a:t>
            </a:r>
            <a:r>
              <a:rPr lang="es-CO" b="1" spc="-20" dirty="0">
                <a:latin typeface="Calibri"/>
                <a:cs typeface="Calibri"/>
              </a:rPr>
              <a:t>y/o </a:t>
            </a:r>
            <a:r>
              <a:rPr lang="es-CO" b="1" spc="-10" dirty="0">
                <a:latin typeface="Calibri"/>
                <a:cs typeface="Calibri"/>
              </a:rPr>
              <a:t>manejo </a:t>
            </a:r>
            <a:r>
              <a:rPr lang="es-CO" b="1" spc="-5" dirty="0">
                <a:latin typeface="Calibri"/>
                <a:cs typeface="Calibri"/>
              </a:rPr>
              <a:t>de las </a:t>
            </a:r>
            <a:r>
              <a:rPr lang="es-CO" b="1" spc="-10" dirty="0" err="1">
                <a:latin typeface="Calibri"/>
                <a:cs typeface="Calibri"/>
              </a:rPr>
              <a:t>venopunciones</a:t>
            </a:r>
            <a:r>
              <a:rPr lang="es-CO" b="1" spc="-10" dirty="0">
                <a:latin typeface="Calibri"/>
                <a:cs typeface="Calibri"/>
              </a:rPr>
              <a:t> </a:t>
            </a:r>
            <a:r>
              <a:rPr lang="es-CO" b="1" spc="-5" dirty="0">
                <a:latin typeface="Calibri"/>
                <a:cs typeface="Calibri"/>
              </a:rPr>
              <a:t>se </a:t>
            </a:r>
            <a:r>
              <a:rPr lang="es-CO" b="1" spc="-10" dirty="0">
                <a:latin typeface="Calibri"/>
                <a:cs typeface="Calibri"/>
              </a:rPr>
              <a:t>encuentran </a:t>
            </a:r>
            <a:r>
              <a:rPr lang="es-CO" b="1" spc="-5" dirty="0">
                <a:latin typeface="Calibri"/>
                <a:cs typeface="Calibri"/>
              </a:rPr>
              <a:t>asociadas a </a:t>
            </a:r>
            <a:r>
              <a:rPr lang="es-CO" b="1" dirty="0">
                <a:latin typeface="Calibri"/>
                <a:cs typeface="Calibri"/>
              </a:rPr>
              <a:t>la  </a:t>
            </a:r>
            <a:r>
              <a:rPr lang="es-CO" b="1" spc="-10" dirty="0">
                <a:latin typeface="Calibri"/>
                <a:cs typeface="Calibri"/>
              </a:rPr>
              <a:t>presencia </a:t>
            </a:r>
            <a:r>
              <a:rPr lang="es-CO" b="1" spc="-5" dirty="0">
                <a:latin typeface="Calibri"/>
                <a:cs typeface="Calibri"/>
              </a:rPr>
              <a:t>de </a:t>
            </a:r>
            <a:r>
              <a:rPr lang="es-CO" b="1" spc="-10" dirty="0">
                <a:latin typeface="Calibri"/>
                <a:cs typeface="Calibri"/>
              </a:rPr>
              <a:t>flebitis como </a:t>
            </a:r>
            <a:r>
              <a:rPr lang="es-CO" b="1" spc="-5" dirty="0">
                <a:latin typeface="Calibri"/>
                <a:cs typeface="Calibri"/>
              </a:rPr>
              <a:t>causa </a:t>
            </a:r>
            <a:r>
              <a:rPr lang="es-CO" b="1" spc="-15" dirty="0">
                <a:latin typeface="Calibri"/>
                <a:cs typeface="Calibri"/>
              </a:rPr>
              <a:t>importante </a:t>
            </a:r>
            <a:r>
              <a:rPr lang="es-CO" b="1" spc="-5" dirty="0">
                <a:latin typeface="Calibri"/>
                <a:cs typeface="Calibri"/>
              </a:rPr>
              <a:t>de </a:t>
            </a:r>
            <a:r>
              <a:rPr lang="es-CO" b="1" spc="-10" dirty="0">
                <a:latin typeface="Calibri"/>
                <a:cs typeface="Calibri"/>
              </a:rPr>
              <a:t>infección</a:t>
            </a:r>
            <a:r>
              <a:rPr lang="es-CO" b="1" spc="114" dirty="0">
                <a:latin typeface="Calibri"/>
                <a:cs typeface="Calibri"/>
              </a:rPr>
              <a:t> </a:t>
            </a:r>
            <a:r>
              <a:rPr lang="es-CO" b="1" spc="-5" dirty="0">
                <a:latin typeface="Calibri"/>
                <a:cs typeface="Calibri"/>
              </a:rPr>
              <a:t>nosocomial</a:t>
            </a:r>
            <a:endParaRPr lang="es-CO" dirty="0">
              <a:latin typeface="Calibri"/>
              <a:cs typeface="Calibri"/>
            </a:endParaRPr>
          </a:p>
          <a:p>
            <a:pPr algn="just"/>
            <a:endParaRPr lang="es-CO" dirty="0">
              <a:latin typeface="Calibri"/>
              <a:cs typeface="Calibri"/>
            </a:endParaRPr>
          </a:p>
          <a:p>
            <a:pPr algn="just"/>
            <a:endParaRPr lang="es-CO" dirty="0"/>
          </a:p>
        </p:txBody>
      </p:sp>
      <p:pic>
        <p:nvPicPr>
          <p:cNvPr id="4" name="Imagen 3" descr="LOGO 1">
            <a:extLst>
              <a:ext uri="{FF2B5EF4-FFF2-40B4-BE49-F238E27FC236}">
                <a16:creationId xmlns:a16="http://schemas.microsoft.com/office/drawing/2014/main" id="{6992B91C-5DB5-4213-B562-51BF642D4C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6448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a:t>Intruducción</a:t>
            </a:r>
            <a:endParaRPr lang="es-CO" dirty="0"/>
          </a:p>
        </p:txBody>
      </p:sp>
      <p:sp>
        <p:nvSpPr>
          <p:cNvPr id="5" name="Marcador de contenido 4"/>
          <p:cNvSpPr>
            <a:spLocks noGrp="1"/>
          </p:cNvSpPr>
          <p:nvPr>
            <p:ph idx="1"/>
          </p:nvPr>
        </p:nvSpPr>
        <p:spPr>
          <a:xfrm>
            <a:off x="1182667" y="1423360"/>
            <a:ext cx="10178322" cy="767750"/>
          </a:xfrm>
        </p:spPr>
        <p:txBody>
          <a:bodyPr/>
          <a:lstStyle/>
          <a:p>
            <a:r>
              <a:rPr lang="es-CO" dirty="0"/>
              <a:t>Para llevar a cabo la </a:t>
            </a:r>
            <a:r>
              <a:rPr lang="es-CO" dirty="0" err="1"/>
              <a:t>venopunción</a:t>
            </a:r>
            <a:r>
              <a:rPr lang="es-CO" dirty="0"/>
              <a:t> debemos tener en cuenta los 5 momentos para la higiene de manos:</a:t>
            </a:r>
          </a:p>
          <a:p>
            <a:pPr marL="0" indent="0">
              <a:buNone/>
            </a:pPr>
            <a:endParaRPr lang="es-CO" dirty="0"/>
          </a:p>
        </p:txBody>
      </p:sp>
      <p:pic>
        <p:nvPicPr>
          <p:cNvPr id="6" name="Imagen 5"/>
          <p:cNvPicPr>
            <a:picLocks noChangeAspect="1"/>
          </p:cNvPicPr>
          <p:nvPr/>
        </p:nvPicPr>
        <p:blipFill>
          <a:blip r:embed="rId2"/>
          <a:stretch>
            <a:fillRect/>
          </a:stretch>
        </p:blipFill>
        <p:spPr>
          <a:xfrm>
            <a:off x="1494256" y="2435884"/>
            <a:ext cx="4562475" cy="4229100"/>
          </a:xfrm>
          <a:prstGeom prst="rect">
            <a:avLst/>
          </a:prstGeom>
        </p:spPr>
      </p:pic>
      <p:sp>
        <p:nvSpPr>
          <p:cNvPr id="8" name="CuadroTexto 7"/>
          <p:cNvSpPr txBox="1"/>
          <p:nvPr/>
        </p:nvSpPr>
        <p:spPr>
          <a:xfrm>
            <a:off x="7004649" y="2435884"/>
            <a:ext cx="4580627" cy="3524042"/>
          </a:xfrm>
          <a:prstGeom prst="rect">
            <a:avLst/>
          </a:prstGeom>
          <a:noFill/>
        </p:spPr>
        <p:txBody>
          <a:bodyPr wrap="square" rtlCol="0">
            <a:spAutoFit/>
          </a:bodyPr>
          <a:lstStyle/>
          <a:p>
            <a:pPr marL="342900" indent="-342900" algn="just">
              <a:buAutoNum type="arabicPeriod"/>
            </a:pPr>
            <a:r>
              <a:rPr lang="es-CO" sz="1700" dirty="0"/>
              <a:t>Antes del contacto con el paciente</a:t>
            </a:r>
          </a:p>
          <a:p>
            <a:pPr algn="just"/>
            <a:endParaRPr lang="es-CO" sz="1700" dirty="0"/>
          </a:p>
          <a:p>
            <a:pPr marL="342900" indent="-342900" algn="just">
              <a:buAutoNum type="arabicPeriod" startAt="2"/>
            </a:pPr>
            <a:r>
              <a:rPr lang="es-CO" sz="1700" dirty="0"/>
              <a:t>Antes de realizar una tarea aséptica</a:t>
            </a:r>
          </a:p>
          <a:p>
            <a:pPr algn="just"/>
            <a:endParaRPr lang="es-CO" sz="1700" dirty="0"/>
          </a:p>
          <a:p>
            <a:pPr algn="just"/>
            <a:r>
              <a:rPr lang="es-CO" sz="1700" dirty="0"/>
              <a:t>3. Después del riesgo de exposición a líquidos corporales</a:t>
            </a:r>
          </a:p>
          <a:p>
            <a:pPr algn="just"/>
            <a:endParaRPr lang="es-CO" sz="1700" dirty="0"/>
          </a:p>
          <a:p>
            <a:pPr algn="just"/>
            <a:r>
              <a:rPr lang="es-CO" sz="1700" dirty="0"/>
              <a:t>4.Después del contacto con el paciente</a:t>
            </a:r>
          </a:p>
          <a:p>
            <a:pPr algn="just"/>
            <a:endParaRPr lang="es-CO" sz="1700" dirty="0"/>
          </a:p>
          <a:p>
            <a:pPr algn="just"/>
            <a:r>
              <a:rPr lang="es-CO" sz="1700" spc="-10" dirty="0">
                <a:cs typeface="Calibri"/>
              </a:rPr>
              <a:t>5. Después </a:t>
            </a:r>
            <a:r>
              <a:rPr lang="es-CO" sz="1700" spc="-5" dirty="0">
                <a:cs typeface="Calibri"/>
              </a:rPr>
              <a:t>del </a:t>
            </a:r>
            <a:r>
              <a:rPr lang="es-CO" sz="1700" spc="-10" dirty="0">
                <a:cs typeface="Calibri"/>
              </a:rPr>
              <a:t>contacto </a:t>
            </a:r>
            <a:r>
              <a:rPr lang="es-CO" sz="1700" spc="-5" dirty="0">
                <a:cs typeface="Calibri"/>
              </a:rPr>
              <a:t>con el  </a:t>
            </a:r>
            <a:r>
              <a:rPr lang="es-CO" sz="1700" spc="-10" dirty="0">
                <a:cs typeface="Calibri"/>
              </a:rPr>
              <a:t>entorno </a:t>
            </a:r>
            <a:r>
              <a:rPr lang="es-CO" sz="1700" spc="-5" dirty="0">
                <a:cs typeface="Calibri"/>
              </a:rPr>
              <a:t>con el</a:t>
            </a:r>
            <a:r>
              <a:rPr lang="es-CO" sz="1700" spc="-30" dirty="0">
                <a:cs typeface="Calibri"/>
              </a:rPr>
              <a:t> </a:t>
            </a:r>
            <a:r>
              <a:rPr lang="es-CO" sz="1700" spc="-10" dirty="0">
                <a:cs typeface="Calibri"/>
              </a:rPr>
              <a:t>paciente</a:t>
            </a:r>
            <a:endParaRPr lang="es-CO" sz="1700" dirty="0">
              <a:cs typeface="Calibri"/>
            </a:endParaRPr>
          </a:p>
          <a:p>
            <a:pPr marL="342900" indent="-342900">
              <a:buAutoNum type="arabicPeriod"/>
            </a:pPr>
            <a:endParaRPr lang="es-CO" dirty="0"/>
          </a:p>
          <a:p>
            <a:pPr marL="342900" indent="-342900">
              <a:buAutoNum type="arabicPeriod"/>
            </a:pPr>
            <a:endParaRPr lang="es-CO" dirty="0"/>
          </a:p>
        </p:txBody>
      </p:sp>
      <p:sp>
        <p:nvSpPr>
          <p:cNvPr id="10" name="object 6"/>
          <p:cNvSpPr/>
          <p:nvPr/>
        </p:nvSpPr>
        <p:spPr>
          <a:xfrm>
            <a:off x="6233711" y="2435884"/>
            <a:ext cx="356870" cy="356870"/>
          </a:xfrm>
          <a:custGeom>
            <a:avLst/>
            <a:gdLst/>
            <a:ahLst/>
            <a:cxnLst/>
            <a:rect l="l" t="t" r="r" b="b"/>
            <a:pathLst>
              <a:path w="356870" h="356869">
                <a:moveTo>
                  <a:pt x="178308" y="267461"/>
                </a:moveTo>
                <a:lnTo>
                  <a:pt x="178308" y="89153"/>
                </a:lnTo>
                <a:lnTo>
                  <a:pt x="0" y="89153"/>
                </a:lnTo>
                <a:lnTo>
                  <a:pt x="0" y="267461"/>
                </a:lnTo>
                <a:lnTo>
                  <a:pt x="178308" y="267461"/>
                </a:lnTo>
                <a:close/>
              </a:path>
              <a:path w="356870" h="356869">
                <a:moveTo>
                  <a:pt x="356616" y="178307"/>
                </a:moveTo>
                <a:lnTo>
                  <a:pt x="178308" y="0"/>
                </a:lnTo>
                <a:lnTo>
                  <a:pt x="178308" y="356615"/>
                </a:lnTo>
                <a:lnTo>
                  <a:pt x="356616" y="178307"/>
                </a:lnTo>
                <a:close/>
              </a:path>
            </a:pathLst>
          </a:custGeom>
          <a:solidFill>
            <a:srgbClr val="4F81BD"/>
          </a:solidFill>
        </p:spPr>
        <p:txBody>
          <a:bodyPr wrap="square" lIns="0" tIns="0" rIns="0" bIns="0" rtlCol="0"/>
          <a:lstStyle/>
          <a:p>
            <a:endParaRPr/>
          </a:p>
        </p:txBody>
      </p:sp>
      <p:sp>
        <p:nvSpPr>
          <p:cNvPr id="11" name="object 6"/>
          <p:cNvSpPr/>
          <p:nvPr/>
        </p:nvSpPr>
        <p:spPr>
          <a:xfrm>
            <a:off x="6233711" y="2949761"/>
            <a:ext cx="356870" cy="356870"/>
          </a:xfrm>
          <a:custGeom>
            <a:avLst/>
            <a:gdLst/>
            <a:ahLst/>
            <a:cxnLst/>
            <a:rect l="l" t="t" r="r" b="b"/>
            <a:pathLst>
              <a:path w="356870" h="356869">
                <a:moveTo>
                  <a:pt x="178308" y="267461"/>
                </a:moveTo>
                <a:lnTo>
                  <a:pt x="178308" y="89153"/>
                </a:lnTo>
                <a:lnTo>
                  <a:pt x="0" y="89153"/>
                </a:lnTo>
                <a:lnTo>
                  <a:pt x="0" y="267461"/>
                </a:lnTo>
                <a:lnTo>
                  <a:pt x="178308" y="267461"/>
                </a:lnTo>
                <a:close/>
              </a:path>
              <a:path w="356870" h="356869">
                <a:moveTo>
                  <a:pt x="356616" y="178307"/>
                </a:moveTo>
                <a:lnTo>
                  <a:pt x="178308" y="0"/>
                </a:lnTo>
                <a:lnTo>
                  <a:pt x="178308" y="356615"/>
                </a:lnTo>
                <a:lnTo>
                  <a:pt x="356616" y="178307"/>
                </a:lnTo>
                <a:close/>
              </a:path>
            </a:pathLst>
          </a:custGeom>
          <a:solidFill>
            <a:srgbClr val="4F81BD"/>
          </a:solidFill>
        </p:spPr>
        <p:txBody>
          <a:bodyPr wrap="square" lIns="0" tIns="0" rIns="0" bIns="0" rtlCol="0"/>
          <a:lstStyle/>
          <a:p>
            <a:endParaRPr/>
          </a:p>
        </p:txBody>
      </p:sp>
      <p:sp>
        <p:nvSpPr>
          <p:cNvPr id="12" name="object 6"/>
          <p:cNvSpPr/>
          <p:nvPr/>
        </p:nvSpPr>
        <p:spPr>
          <a:xfrm>
            <a:off x="6233711" y="3538759"/>
            <a:ext cx="356870" cy="356870"/>
          </a:xfrm>
          <a:custGeom>
            <a:avLst/>
            <a:gdLst/>
            <a:ahLst/>
            <a:cxnLst/>
            <a:rect l="l" t="t" r="r" b="b"/>
            <a:pathLst>
              <a:path w="356870" h="356869">
                <a:moveTo>
                  <a:pt x="178308" y="267461"/>
                </a:moveTo>
                <a:lnTo>
                  <a:pt x="178308" y="89153"/>
                </a:lnTo>
                <a:lnTo>
                  <a:pt x="0" y="89153"/>
                </a:lnTo>
                <a:lnTo>
                  <a:pt x="0" y="267461"/>
                </a:lnTo>
                <a:lnTo>
                  <a:pt x="178308" y="267461"/>
                </a:lnTo>
                <a:close/>
              </a:path>
              <a:path w="356870" h="356869">
                <a:moveTo>
                  <a:pt x="356616" y="178307"/>
                </a:moveTo>
                <a:lnTo>
                  <a:pt x="178308" y="0"/>
                </a:lnTo>
                <a:lnTo>
                  <a:pt x="178308" y="356615"/>
                </a:lnTo>
                <a:lnTo>
                  <a:pt x="356616" y="178307"/>
                </a:lnTo>
                <a:close/>
              </a:path>
            </a:pathLst>
          </a:custGeom>
          <a:solidFill>
            <a:srgbClr val="4F81BD"/>
          </a:solidFill>
        </p:spPr>
        <p:txBody>
          <a:bodyPr wrap="square" lIns="0" tIns="0" rIns="0" bIns="0" rtlCol="0"/>
          <a:lstStyle/>
          <a:p>
            <a:endParaRPr/>
          </a:p>
        </p:txBody>
      </p:sp>
      <p:sp>
        <p:nvSpPr>
          <p:cNvPr id="13" name="object 6"/>
          <p:cNvSpPr/>
          <p:nvPr/>
        </p:nvSpPr>
        <p:spPr>
          <a:xfrm>
            <a:off x="6233711" y="4258054"/>
            <a:ext cx="356870" cy="356870"/>
          </a:xfrm>
          <a:custGeom>
            <a:avLst/>
            <a:gdLst/>
            <a:ahLst/>
            <a:cxnLst/>
            <a:rect l="l" t="t" r="r" b="b"/>
            <a:pathLst>
              <a:path w="356870" h="356869">
                <a:moveTo>
                  <a:pt x="178308" y="267461"/>
                </a:moveTo>
                <a:lnTo>
                  <a:pt x="178308" y="89153"/>
                </a:lnTo>
                <a:lnTo>
                  <a:pt x="0" y="89153"/>
                </a:lnTo>
                <a:lnTo>
                  <a:pt x="0" y="267461"/>
                </a:lnTo>
                <a:lnTo>
                  <a:pt x="178308" y="267461"/>
                </a:lnTo>
                <a:close/>
              </a:path>
              <a:path w="356870" h="356869">
                <a:moveTo>
                  <a:pt x="356616" y="178307"/>
                </a:moveTo>
                <a:lnTo>
                  <a:pt x="178308" y="0"/>
                </a:lnTo>
                <a:lnTo>
                  <a:pt x="178308" y="356615"/>
                </a:lnTo>
                <a:lnTo>
                  <a:pt x="356616" y="178307"/>
                </a:lnTo>
                <a:close/>
              </a:path>
            </a:pathLst>
          </a:custGeom>
          <a:solidFill>
            <a:srgbClr val="4F81BD"/>
          </a:solidFill>
        </p:spPr>
        <p:txBody>
          <a:bodyPr wrap="square" lIns="0" tIns="0" rIns="0" bIns="0" rtlCol="0"/>
          <a:lstStyle/>
          <a:p>
            <a:endParaRPr/>
          </a:p>
        </p:txBody>
      </p:sp>
      <p:sp>
        <p:nvSpPr>
          <p:cNvPr id="14" name="object 6"/>
          <p:cNvSpPr/>
          <p:nvPr/>
        </p:nvSpPr>
        <p:spPr>
          <a:xfrm>
            <a:off x="6233711" y="4798914"/>
            <a:ext cx="356870" cy="356870"/>
          </a:xfrm>
          <a:custGeom>
            <a:avLst/>
            <a:gdLst/>
            <a:ahLst/>
            <a:cxnLst/>
            <a:rect l="l" t="t" r="r" b="b"/>
            <a:pathLst>
              <a:path w="356870" h="356869">
                <a:moveTo>
                  <a:pt x="178308" y="267461"/>
                </a:moveTo>
                <a:lnTo>
                  <a:pt x="178308" y="89153"/>
                </a:lnTo>
                <a:lnTo>
                  <a:pt x="0" y="89153"/>
                </a:lnTo>
                <a:lnTo>
                  <a:pt x="0" y="267461"/>
                </a:lnTo>
                <a:lnTo>
                  <a:pt x="178308" y="267461"/>
                </a:lnTo>
                <a:close/>
              </a:path>
              <a:path w="356870" h="356869">
                <a:moveTo>
                  <a:pt x="356616" y="178307"/>
                </a:moveTo>
                <a:lnTo>
                  <a:pt x="178308" y="0"/>
                </a:lnTo>
                <a:lnTo>
                  <a:pt x="178308" y="356615"/>
                </a:lnTo>
                <a:lnTo>
                  <a:pt x="356616" y="178307"/>
                </a:lnTo>
                <a:close/>
              </a:path>
            </a:pathLst>
          </a:custGeom>
          <a:solidFill>
            <a:srgbClr val="4F81BD"/>
          </a:solidFill>
        </p:spPr>
        <p:txBody>
          <a:bodyPr wrap="square" lIns="0" tIns="0" rIns="0" bIns="0" rtlCol="0"/>
          <a:lstStyle/>
          <a:p>
            <a:endParaRPr/>
          </a:p>
        </p:txBody>
      </p:sp>
      <p:pic>
        <p:nvPicPr>
          <p:cNvPr id="15" name="Imagen 14" descr="LOGO 1">
            <a:extLst>
              <a:ext uri="{FF2B5EF4-FFF2-40B4-BE49-F238E27FC236}">
                <a16:creationId xmlns:a16="http://schemas.microsoft.com/office/drawing/2014/main" id="{6992B91C-5DB5-4213-B562-51BF642D4C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197443"/>
            <a:ext cx="1571625" cy="647700"/>
          </a:xfrm>
          <a:prstGeom prst="rect">
            <a:avLst/>
          </a:prstGeom>
          <a:noFill/>
          <a:ln>
            <a:noFill/>
          </a:ln>
        </p:spPr>
      </p:pic>
    </p:spTree>
    <p:extLst>
      <p:ext uri="{BB962C8B-B14F-4D97-AF65-F5344CB8AC3E}">
        <p14:creationId xmlns:p14="http://schemas.microsoft.com/office/powerpoint/2010/main" val="40360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es-CO" sz="3200" dirty="0"/>
              <a:t>Para canalizar una vena tenga en cuenta:</a:t>
            </a:r>
          </a:p>
        </p:txBody>
      </p:sp>
      <p:pic>
        <p:nvPicPr>
          <p:cNvPr id="2050" name="Picture 2" descr="ᐈ Enfermera vector de stock, imágenes enfermera png | descargar en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469" y="2104846"/>
            <a:ext cx="2962095" cy="4421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1162722167"/>
              </p:ext>
            </p:extLst>
          </p:nvPr>
        </p:nvGraphicFramePr>
        <p:xfrm>
          <a:off x="3369094" y="9267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LOGO 1">
            <a:extLst>
              <a:ext uri="{FF2B5EF4-FFF2-40B4-BE49-F238E27FC236}">
                <a16:creationId xmlns:a16="http://schemas.microsoft.com/office/drawing/2014/main" id="{6992B91C-5DB5-4213-B562-51BF642D4C7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36881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51677" y="382385"/>
            <a:ext cx="10480247" cy="1492132"/>
          </a:xfrm>
        </p:spPr>
        <p:txBody>
          <a:bodyPr/>
          <a:lstStyle/>
          <a:p>
            <a:r>
              <a:rPr lang="es-CO" dirty="0"/>
              <a:t>Zonas de implantación de catéter</a:t>
            </a:r>
          </a:p>
        </p:txBody>
      </p:sp>
      <p:pic>
        <p:nvPicPr>
          <p:cNvPr id="7" name="Imagen 6"/>
          <p:cNvPicPr>
            <a:picLocks noChangeAspect="1"/>
          </p:cNvPicPr>
          <p:nvPr/>
        </p:nvPicPr>
        <p:blipFill rotWithShape="1">
          <a:blip r:embed="rId3"/>
          <a:srcRect t="25027" b="5473"/>
          <a:stretch/>
        </p:blipFill>
        <p:spPr>
          <a:xfrm>
            <a:off x="6287172" y="2699549"/>
            <a:ext cx="5444752" cy="2424542"/>
          </a:xfrm>
          <a:prstGeom prst="rect">
            <a:avLst/>
          </a:prstGeom>
        </p:spPr>
      </p:pic>
      <p:graphicFrame>
        <p:nvGraphicFramePr>
          <p:cNvPr id="8" name="Diagrama 7"/>
          <p:cNvGraphicFramePr/>
          <p:nvPr>
            <p:extLst>
              <p:ext uri="{D42A27DB-BD31-4B8C-83A1-F6EECF244321}">
                <p14:modId xmlns:p14="http://schemas.microsoft.com/office/powerpoint/2010/main" val="1301561952"/>
              </p:ext>
            </p:extLst>
          </p:nvPr>
        </p:nvGraphicFramePr>
        <p:xfrm>
          <a:off x="-323012" y="136664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Marcador de contenido 4"/>
          <p:cNvSpPr>
            <a:spLocks noGrp="1"/>
          </p:cNvSpPr>
          <p:nvPr>
            <p:ph idx="1"/>
          </p:nvPr>
        </p:nvSpPr>
        <p:spPr>
          <a:xfrm>
            <a:off x="1251677" y="1561383"/>
            <a:ext cx="10178322" cy="3593591"/>
          </a:xfrm>
        </p:spPr>
        <p:txBody>
          <a:bodyPr>
            <a:noAutofit/>
          </a:bodyPr>
          <a:lstStyle/>
          <a:p>
            <a:endParaRPr lang="es-CO" sz="1400" dirty="0"/>
          </a:p>
        </p:txBody>
      </p:sp>
      <p:pic>
        <p:nvPicPr>
          <p:cNvPr id="6" name="Imagen 5" descr="LOGO 1">
            <a:extLst>
              <a:ext uri="{FF2B5EF4-FFF2-40B4-BE49-F238E27FC236}">
                <a16:creationId xmlns:a16="http://schemas.microsoft.com/office/drawing/2014/main" id="{6992B91C-5DB5-4213-B562-51BF642D4C7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612777" y="6210300"/>
            <a:ext cx="1571625" cy="647700"/>
          </a:xfrm>
          <a:prstGeom prst="rect">
            <a:avLst/>
          </a:prstGeom>
          <a:noFill/>
          <a:ln>
            <a:noFill/>
          </a:ln>
        </p:spPr>
      </p:pic>
    </p:spTree>
    <p:extLst>
      <p:ext uri="{BB962C8B-B14F-4D97-AF65-F5344CB8AC3E}">
        <p14:creationId xmlns:p14="http://schemas.microsoft.com/office/powerpoint/2010/main" val="221896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Complicaciones de la </a:t>
            </a:r>
            <a:r>
              <a:rPr lang="es-CO" dirty="0" err="1"/>
              <a:t>venopunción</a:t>
            </a:r>
            <a:endParaRPr lang="es-CO" dirty="0"/>
          </a:p>
        </p:txBody>
      </p:sp>
      <p:sp>
        <p:nvSpPr>
          <p:cNvPr id="3" name="Marcador de contenido 2"/>
          <p:cNvSpPr>
            <a:spLocks noGrp="1"/>
          </p:cNvSpPr>
          <p:nvPr>
            <p:ph idx="1"/>
          </p:nvPr>
        </p:nvSpPr>
        <p:spPr>
          <a:xfrm>
            <a:off x="1251678" y="2597500"/>
            <a:ext cx="10178322" cy="3593591"/>
          </a:xfrm>
        </p:spPr>
        <p:txBody>
          <a:bodyPr>
            <a:normAutofit fontScale="92500" lnSpcReduction="20000"/>
          </a:bodyPr>
          <a:lstStyle/>
          <a:p>
            <a:pPr marL="0" marR="125730" indent="0" algn="ctr">
              <a:lnSpc>
                <a:spcPct val="100000"/>
              </a:lnSpc>
              <a:spcBef>
                <a:spcPts val="95"/>
              </a:spcBef>
              <a:buNone/>
            </a:pPr>
            <a:r>
              <a:rPr lang="es-CO" b="1" u="heavy" spc="-5" dirty="0">
                <a:uFill>
                  <a:solidFill>
                    <a:srgbClr val="000000"/>
                  </a:solidFill>
                </a:uFill>
                <a:latin typeface="Calibri"/>
                <a:cs typeface="Calibri"/>
              </a:rPr>
              <a:t>FLEBITIS :</a:t>
            </a:r>
            <a:r>
              <a:rPr lang="es-CO" b="1" spc="-5" dirty="0">
                <a:latin typeface="Calibri"/>
                <a:cs typeface="Calibri"/>
              </a:rPr>
              <a:t> </a:t>
            </a:r>
            <a:r>
              <a:rPr lang="es-CO" spc="-5" dirty="0">
                <a:latin typeface="Calibri"/>
                <a:cs typeface="Calibri"/>
              </a:rPr>
              <a:t>O </a:t>
            </a:r>
            <a:r>
              <a:rPr lang="es-CO" spc="-10" dirty="0">
                <a:latin typeface="Calibri"/>
                <a:cs typeface="Calibri"/>
              </a:rPr>
              <a:t>inflamación </a:t>
            </a:r>
            <a:r>
              <a:rPr lang="es-CO" spc="-5" dirty="0">
                <a:latin typeface="Calibri"/>
                <a:cs typeface="Calibri"/>
              </a:rPr>
              <a:t>de las venas, </a:t>
            </a:r>
            <a:r>
              <a:rPr lang="es-CO" spc="-10" dirty="0">
                <a:latin typeface="Calibri"/>
                <a:cs typeface="Calibri"/>
              </a:rPr>
              <a:t>“Induración </a:t>
            </a:r>
            <a:r>
              <a:rPr lang="es-CO" spc="-5" dirty="0">
                <a:latin typeface="Calibri"/>
                <a:cs typeface="Calibri"/>
              </a:rPr>
              <a:t>o eritema </a:t>
            </a:r>
            <a:r>
              <a:rPr lang="es-CO" spc="-10" dirty="0">
                <a:latin typeface="Calibri"/>
                <a:cs typeface="Calibri"/>
              </a:rPr>
              <a:t>con calor </a:t>
            </a:r>
            <a:r>
              <a:rPr lang="es-CO" spc="-5" dirty="0">
                <a:latin typeface="Calibri"/>
                <a:cs typeface="Calibri"/>
              </a:rPr>
              <a:t>y  dolor en el </a:t>
            </a:r>
            <a:r>
              <a:rPr lang="es-CO" spc="-10" dirty="0">
                <a:latin typeface="Calibri"/>
                <a:cs typeface="Calibri"/>
              </a:rPr>
              <a:t>punto </a:t>
            </a:r>
            <a:r>
              <a:rPr lang="es-CO" spc="-5" dirty="0">
                <a:latin typeface="Calibri"/>
                <a:cs typeface="Calibri"/>
              </a:rPr>
              <a:t>de </a:t>
            </a:r>
            <a:r>
              <a:rPr lang="es-CO" spc="-15" dirty="0">
                <a:latin typeface="Calibri"/>
                <a:cs typeface="Calibri"/>
              </a:rPr>
              <a:t>entrada y/o </a:t>
            </a:r>
            <a:r>
              <a:rPr lang="es-CO" spc="-5" dirty="0">
                <a:latin typeface="Calibri"/>
                <a:cs typeface="Calibri"/>
              </a:rPr>
              <a:t>en el </a:t>
            </a:r>
            <a:r>
              <a:rPr lang="es-CO" spc="-20" dirty="0">
                <a:latin typeface="Calibri"/>
                <a:cs typeface="Calibri"/>
              </a:rPr>
              <a:t>trayecto </a:t>
            </a:r>
            <a:r>
              <a:rPr lang="es-CO" spc="-5" dirty="0">
                <a:latin typeface="Calibri"/>
                <a:cs typeface="Calibri"/>
              </a:rPr>
              <a:t>del</a:t>
            </a:r>
            <a:r>
              <a:rPr lang="es-CO" spc="130" dirty="0">
                <a:latin typeface="Calibri"/>
                <a:cs typeface="Calibri"/>
              </a:rPr>
              <a:t> </a:t>
            </a:r>
            <a:r>
              <a:rPr lang="es-CO" spc="-5" dirty="0">
                <a:latin typeface="Calibri"/>
                <a:cs typeface="Calibri"/>
              </a:rPr>
              <a:t>catéter”</a:t>
            </a:r>
            <a:endParaRPr lang="es-CO" dirty="0">
              <a:latin typeface="Calibri"/>
              <a:cs typeface="Calibri"/>
            </a:endParaRPr>
          </a:p>
          <a:p>
            <a:pPr marL="0" indent="0">
              <a:lnSpc>
                <a:spcPct val="100000"/>
              </a:lnSpc>
              <a:spcBef>
                <a:spcPts val="45"/>
              </a:spcBef>
              <a:buNone/>
            </a:pPr>
            <a:endParaRPr lang="es-CO" sz="2050" dirty="0">
              <a:latin typeface="Times New Roman"/>
              <a:cs typeface="Times New Roman"/>
            </a:endParaRPr>
          </a:p>
          <a:p>
            <a:pPr marL="0" indent="0">
              <a:lnSpc>
                <a:spcPct val="100000"/>
              </a:lnSpc>
              <a:buNone/>
            </a:pPr>
            <a:r>
              <a:rPr lang="es-CO" sz="1600" b="1" spc="-5" dirty="0">
                <a:latin typeface="Calibri"/>
                <a:cs typeface="Calibri"/>
              </a:rPr>
              <a:t>Signos </a:t>
            </a:r>
            <a:r>
              <a:rPr lang="es-CO" sz="1600" b="1" dirty="0">
                <a:latin typeface="Calibri"/>
                <a:cs typeface="Calibri"/>
              </a:rPr>
              <a:t>y</a:t>
            </a:r>
            <a:r>
              <a:rPr lang="es-CO" sz="1600" b="1" spc="-10" dirty="0">
                <a:latin typeface="Calibri"/>
                <a:cs typeface="Calibri"/>
              </a:rPr>
              <a:t> síntomas:</a:t>
            </a:r>
            <a:endParaRPr lang="es-CO" sz="1600" b="1" dirty="0">
              <a:latin typeface="Calibri"/>
              <a:cs typeface="Calibri"/>
            </a:endParaRPr>
          </a:p>
          <a:p>
            <a:pPr>
              <a:lnSpc>
                <a:spcPct val="100000"/>
              </a:lnSpc>
              <a:spcBef>
                <a:spcPts val="20"/>
              </a:spcBef>
            </a:pPr>
            <a:endParaRPr lang="es-CO" sz="1650" dirty="0">
              <a:latin typeface="Times New Roman"/>
              <a:cs typeface="Times New Roman"/>
            </a:endParaRPr>
          </a:p>
          <a:p>
            <a:pPr marL="298450" indent="-285750">
              <a:lnSpc>
                <a:spcPct val="100000"/>
              </a:lnSpc>
              <a:buFont typeface="Wingdings"/>
              <a:buChar char=""/>
              <a:tabLst>
                <a:tab pos="298450" algn="l"/>
              </a:tabLst>
            </a:pPr>
            <a:r>
              <a:rPr lang="es-CO" sz="1600" spc="-30" dirty="0">
                <a:latin typeface="Calibri"/>
                <a:cs typeface="Calibri"/>
              </a:rPr>
              <a:t>Dolor</a:t>
            </a:r>
            <a:endParaRPr lang="es-CO" sz="1600" dirty="0">
              <a:latin typeface="Calibri"/>
              <a:cs typeface="Calibri"/>
            </a:endParaRPr>
          </a:p>
          <a:p>
            <a:pPr marL="298450" indent="-285750">
              <a:lnSpc>
                <a:spcPct val="100000"/>
              </a:lnSpc>
              <a:buFont typeface="Wingdings"/>
              <a:buChar char=""/>
              <a:tabLst>
                <a:tab pos="298450" algn="l"/>
              </a:tabLst>
            </a:pPr>
            <a:r>
              <a:rPr lang="es-CO" sz="1600" spc="-5" dirty="0">
                <a:latin typeface="Calibri"/>
                <a:cs typeface="Calibri"/>
              </a:rPr>
              <a:t>Eritema</a:t>
            </a:r>
            <a:endParaRPr lang="es-CO" sz="1600" dirty="0">
              <a:latin typeface="Calibri"/>
              <a:cs typeface="Calibri"/>
            </a:endParaRPr>
          </a:p>
          <a:p>
            <a:pPr marL="298450" indent="-285750">
              <a:lnSpc>
                <a:spcPct val="100000"/>
              </a:lnSpc>
              <a:buFont typeface="Wingdings"/>
              <a:buChar char=""/>
              <a:tabLst>
                <a:tab pos="298450" algn="l"/>
              </a:tabLst>
            </a:pPr>
            <a:r>
              <a:rPr lang="es-CO" sz="1600" spc="-5" dirty="0">
                <a:latin typeface="Calibri"/>
                <a:cs typeface="Calibri"/>
              </a:rPr>
              <a:t>Sensibilidad</a:t>
            </a:r>
            <a:endParaRPr lang="es-CO" sz="1600" dirty="0">
              <a:latin typeface="Calibri"/>
              <a:cs typeface="Calibri"/>
            </a:endParaRPr>
          </a:p>
          <a:p>
            <a:pPr marL="298450" indent="-285750">
              <a:lnSpc>
                <a:spcPct val="100000"/>
              </a:lnSpc>
              <a:buFont typeface="Wingdings"/>
              <a:buChar char=""/>
              <a:tabLst>
                <a:tab pos="298450" algn="l"/>
              </a:tabLst>
            </a:pPr>
            <a:r>
              <a:rPr lang="es-CO" sz="1600" spc="-30" dirty="0">
                <a:latin typeface="Calibri"/>
                <a:cs typeface="Calibri"/>
              </a:rPr>
              <a:t>Calor</a:t>
            </a:r>
            <a:endParaRPr lang="es-CO" sz="1600" dirty="0">
              <a:latin typeface="Calibri"/>
              <a:cs typeface="Calibri"/>
            </a:endParaRPr>
          </a:p>
          <a:p>
            <a:pPr marL="298450" indent="-285750">
              <a:lnSpc>
                <a:spcPct val="100000"/>
              </a:lnSpc>
              <a:buFont typeface="Wingdings"/>
              <a:buChar char=""/>
              <a:tabLst>
                <a:tab pos="298450" algn="l"/>
              </a:tabLst>
            </a:pPr>
            <a:r>
              <a:rPr lang="es-CO" sz="1600" spc="-10" dirty="0">
                <a:latin typeface="Calibri"/>
                <a:cs typeface="Calibri"/>
              </a:rPr>
              <a:t>Hinchazón</a:t>
            </a:r>
            <a:endParaRPr lang="es-CO" sz="1600" dirty="0">
              <a:latin typeface="Calibri"/>
              <a:cs typeface="Calibri"/>
            </a:endParaRPr>
          </a:p>
          <a:p>
            <a:pPr marL="298450" indent="-285750">
              <a:lnSpc>
                <a:spcPct val="100000"/>
              </a:lnSpc>
              <a:buFont typeface="Wingdings"/>
              <a:buChar char=""/>
              <a:tabLst>
                <a:tab pos="298450" algn="l"/>
              </a:tabLst>
            </a:pPr>
            <a:r>
              <a:rPr lang="es-CO" sz="1600" spc="-10" dirty="0">
                <a:latin typeface="Calibri"/>
                <a:cs typeface="Calibri"/>
              </a:rPr>
              <a:t>Induración</a:t>
            </a:r>
            <a:endParaRPr lang="es-CO" sz="1600" dirty="0">
              <a:latin typeface="Calibri"/>
              <a:cs typeface="Calibri"/>
            </a:endParaRPr>
          </a:p>
          <a:p>
            <a:pPr marL="298450" indent="-285750">
              <a:lnSpc>
                <a:spcPct val="100000"/>
              </a:lnSpc>
              <a:buFont typeface="Wingdings"/>
              <a:buChar char=""/>
              <a:tabLst>
                <a:tab pos="298450" algn="l"/>
              </a:tabLst>
            </a:pPr>
            <a:r>
              <a:rPr lang="es-CO" sz="1600" dirty="0">
                <a:latin typeface="Calibri"/>
                <a:cs typeface="Calibri"/>
              </a:rPr>
              <a:t>Purulencia</a:t>
            </a:r>
          </a:p>
          <a:p>
            <a:pPr marL="298450" indent="-285750">
              <a:lnSpc>
                <a:spcPct val="100000"/>
              </a:lnSpc>
              <a:buFont typeface="Wingdings"/>
              <a:buChar char=""/>
              <a:tabLst>
                <a:tab pos="298450" algn="l"/>
              </a:tabLst>
            </a:pPr>
            <a:r>
              <a:rPr lang="es-CO" sz="1600" spc="-10" dirty="0">
                <a:latin typeface="Calibri"/>
                <a:cs typeface="Calibri"/>
              </a:rPr>
              <a:t>Cordón </a:t>
            </a:r>
            <a:r>
              <a:rPr lang="es-CO" sz="1600" spc="-5" dirty="0">
                <a:latin typeface="Calibri"/>
                <a:cs typeface="Calibri"/>
              </a:rPr>
              <a:t>venoso</a:t>
            </a:r>
            <a:r>
              <a:rPr lang="es-CO" sz="1600" spc="20" dirty="0">
                <a:latin typeface="Calibri"/>
                <a:cs typeface="Calibri"/>
              </a:rPr>
              <a:t> </a:t>
            </a:r>
            <a:r>
              <a:rPr lang="es-CO" sz="1600" spc="-5" dirty="0">
                <a:latin typeface="Calibri"/>
                <a:cs typeface="Calibri"/>
              </a:rPr>
              <a:t>palpable.</a:t>
            </a:r>
            <a:endParaRPr lang="es-CO" sz="1600" dirty="0">
              <a:latin typeface="Calibri"/>
              <a:cs typeface="Calibri"/>
            </a:endParaRPr>
          </a:p>
          <a:p>
            <a:endParaRPr lang="es-CO" dirty="0"/>
          </a:p>
        </p:txBody>
      </p:sp>
      <p:pic>
        <p:nvPicPr>
          <p:cNvPr id="4" name="Imagen 3" descr="LOGO 1">
            <a:extLst>
              <a:ext uri="{FF2B5EF4-FFF2-40B4-BE49-F238E27FC236}">
                <a16:creationId xmlns:a16="http://schemas.microsoft.com/office/drawing/2014/main" id="{6992B91C-5DB5-4213-B562-51BF642D4C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327124336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TM10001106[[fn=Distintivo]]</Template>
  <TotalTime>124</TotalTime>
  <Words>1720</Words>
  <Application>Microsoft Office PowerPoint</Application>
  <PresentationFormat>Panorámica</PresentationFormat>
  <Paragraphs>221</Paragraphs>
  <Slides>19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Gill Sans MT</vt:lpstr>
      <vt:lpstr>Impact</vt:lpstr>
      <vt:lpstr>Times New Roman</vt:lpstr>
      <vt:lpstr>Wingdings</vt:lpstr>
      <vt:lpstr>Badge</vt:lpstr>
      <vt:lpstr>PROTOCOLO DE VENOPUNCIÓN</vt:lpstr>
      <vt:lpstr>Definiciones</vt:lpstr>
      <vt:lpstr>Definiciones</vt:lpstr>
      <vt:lpstr>Definiciones</vt:lpstr>
      <vt:lpstr>Introducción</vt:lpstr>
      <vt:lpstr>Intruducción</vt:lpstr>
      <vt:lpstr>Para canalizar una vena tenga en cuenta:</vt:lpstr>
      <vt:lpstr>Zonas de implantación de catéter</vt:lpstr>
      <vt:lpstr>Complicaciones de la venopunción</vt:lpstr>
      <vt:lpstr>TIPOS DE FLEBITIS</vt:lpstr>
      <vt:lpstr>FLEBITIS MECÁNICA O TRAUMÁTICA</vt:lpstr>
      <vt:lpstr>FLEBITIS QUIMICA</vt:lpstr>
      <vt:lpstr>Flebitis infecciosa o bacteriana</vt:lpstr>
      <vt:lpstr>ASPECTOS IMPORTANTES A TENER EN  CUENTA PARA PUNCIONAR UNA VENA</vt:lpstr>
      <vt:lpstr>DESAROLLO</vt:lpstr>
      <vt:lpstr>PROCEDIMIENTO  PARA REALIZAR VENOPUNCION</vt:lpstr>
      <vt:lpstr>PROCEDIMIENTO  PARA REALIZAR VENOPUNCION</vt:lpstr>
      <vt:lpstr>PROCEDIMIENTO  PARA REALIZAR VENOPUNCION</vt:lpstr>
      <vt:lpstr>PRECAUCIONES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PROTOCOLO DE VENOPUNCIÓN</dc:title>
  <dc:creator>Admin</dc:creator>
  <cp:lastModifiedBy>ADRIANA LINARES</cp:lastModifiedBy>
  <cp:revision>15</cp:revision>
  <dcterms:created xsi:type="dcterms:W3CDTF">2020-09-09T22:55:44Z</dcterms:created>
  <dcterms:modified xsi:type="dcterms:W3CDTF">2020-12-02T20:46:09Z</dcterms:modified>
</cp:coreProperties>
</file>