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4" r:id="rId8"/>
    <p:sldId id="265" r:id="rId9"/>
    <p:sldId id="266" r:id="rId10"/>
    <p:sldId id="267" r:id="rId11"/>
    <p:sldId id="268" r:id="rId12"/>
    <p:sldId id="269" r:id="rId13"/>
    <p:sldId id="274" r:id="rId14"/>
    <p:sldId id="275" r:id="rId15"/>
    <p:sldId id="271" r:id="rId16"/>
    <p:sldId id="272" r:id="rId17"/>
    <p:sldId id="276" r:id="rId18"/>
    <p:sldId id="273" r:id="rId19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2" d="100"/>
          <a:sy n="82" d="100"/>
        </p:scale>
        <p:origin x="1474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13 Título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22" name="21 Subtítulo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s-ES"/>
              <a:t>Haga clic para modificar el estilo de subtítulo del patrón</a:t>
            </a:r>
            <a:endParaRPr kumimoji="0" lang="en-U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9E4203-5979-4F07-8BC6-A2B723FFC83C}" type="datetimeFigureOut">
              <a:rPr lang="es-ES" smtClean="0"/>
              <a:t>02/12/2020</a:t>
            </a:fld>
            <a:endParaRPr lang="es-ES"/>
          </a:p>
        </p:txBody>
      </p:sp>
      <p:sp>
        <p:nvSpPr>
          <p:cNvPr id="20" name="19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10" name="9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D7F342-05CC-42A7-B79D-996040CFA283}" type="slidenum">
              <a:rPr lang="es-ES" smtClean="0"/>
              <a:t>‹Nº›</a:t>
            </a:fld>
            <a:endParaRPr lang="es-ES"/>
          </a:p>
        </p:txBody>
      </p:sp>
      <p:sp>
        <p:nvSpPr>
          <p:cNvPr id="8" name="7 Elipse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8 Elipse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s-ES"/>
              <a:t>Haga clic para modificar el estilo de texto del patrón</a:t>
            </a:r>
          </a:p>
          <a:p>
            <a:pPr lvl="1" eaLnBrk="1" latinLnBrk="0" hangingPunct="1"/>
            <a:r>
              <a:rPr lang="es-ES"/>
              <a:t>Segundo nivel</a:t>
            </a:r>
          </a:p>
          <a:p>
            <a:pPr lvl="2" eaLnBrk="1" latinLnBrk="0" hangingPunct="1"/>
            <a:r>
              <a:rPr lang="es-ES"/>
              <a:t>Tercer nivel</a:t>
            </a:r>
          </a:p>
          <a:p>
            <a:pPr lvl="3" eaLnBrk="1" latinLnBrk="0" hangingPunct="1"/>
            <a:r>
              <a:rPr lang="es-ES"/>
              <a:t>Cuarto nivel</a:t>
            </a:r>
          </a:p>
          <a:p>
            <a:pPr lvl="4" eaLnBrk="1" latinLnBrk="0" hangingPunct="1"/>
            <a:r>
              <a:rPr lang="es-ES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9E4203-5979-4F07-8BC6-A2B723FFC83C}" type="datetimeFigureOut">
              <a:rPr lang="es-ES" smtClean="0"/>
              <a:t>02/12/2020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D7F342-05CC-42A7-B79D-996040CFA283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/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es-ES"/>
              <a:t>Haga clic para modificar el estilo de texto del patrón</a:t>
            </a:r>
          </a:p>
          <a:p>
            <a:pPr lvl="1" eaLnBrk="1" latinLnBrk="0" hangingPunct="1"/>
            <a:r>
              <a:rPr lang="es-ES"/>
              <a:t>Segundo nivel</a:t>
            </a:r>
          </a:p>
          <a:p>
            <a:pPr lvl="2" eaLnBrk="1" latinLnBrk="0" hangingPunct="1"/>
            <a:r>
              <a:rPr lang="es-ES"/>
              <a:t>Tercer nivel</a:t>
            </a:r>
          </a:p>
          <a:p>
            <a:pPr lvl="3" eaLnBrk="1" latinLnBrk="0" hangingPunct="1"/>
            <a:r>
              <a:rPr lang="es-ES"/>
              <a:t>Cuarto nivel</a:t>
            </a:r>
          </a:p>
          <a:p>
            <a:pPr lvl="4" eaLnBrk="1" latinLnBrk="0" hangingPunct="1"/>
            <a:r>
              <a:rPr lang="es-ES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9E4203-5979-4F07-8BC6-A2B723FFC83C}" type="datetimeFigureOut">
              <a:rPr lang="es-ES" smtClean="0"/>
              <a:t>02/12/2020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D7F342-05CC-42A7-B79D-996040CFA283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s-ES"/>
              <a:t>Haga clic para modificar el estilo de texto del patrón</a:t>
            </a:r>
          </a:p>
          <a:p>
            <a:pPr lvl="1" eaLnBrk="1" latinLnBrk="0" hangingPunct="1"/>
            <a:r>
              <a:rPr lang="es-ES"/>
              <a:t>Segundo nivel</a:t>
            </a:r>
          </a:p>
          <a:p>
            <a:pPr lvl="2" eaLnBrk="1" latinLnBrk="0" hangingPunct="1"/>
            <a:r>
              <a:rPr lang="es-ES"/>
              <a:t>Tercer nivel</a:t>
            </a:r>
          </a:p>
          <a:p>
            <a:pPr lvl="3" eaLnBrk="1" latinLnBrk="0" hangingPunct="1"/>
            <a:r>
              <a:rPr lang="es-ES"/>
              <a:t>Cuarto nivel</a:t>
            </a:r>
          </a:p>
          <a:p>
            <a:pPr lvl="4" eaLnBrk="1" latinLnBrk="0" hangingPunct="1"/>
            <a:r>
              <a:rPr lang="es-ES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9E4203-5979-4F07-8BC6-A2B723FFC83C}" type="datetimeFigureOut">
              <a:rPr lang="es-ES" smtClean="0"/>
              <a:t>02/12/2020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D7F342-05CC-42A7-B79D-996040CFA283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Rectángulo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s-ES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9E4203-5979-4F07-8BC6-A2B723FFC83C}" type="datetimeFigureOut">
              <a:rPr lang="es-ES" smtClean="0"/>
              <a:t>02/12/2020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D7F342-05CC-42A7-B79D-996040CFA283}" type="slidenum">
              <a:rPr lang="es-ES" smtClean="0"/>
              <a:t>‹Nº›</a:t>
            </a:fld>
            <a:endParaRPr lang="es-ES"/>
          </a:p>
        </p:txBody>
      </p:sp>
      <p:sp>
        <p:nvSpPr>
          <p:cNvPr id="10" name="9 Rectángulo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7 Elipse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8 Elipse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/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s-ES"/>
              <a:t>Haga clic para modificar el estilo de texto del patrón</a:t>
            </a:r>
          </a:p>
          <a:p>
            <a:pPr lvl="1" eaLnBrk="1" latinLnBrk="0" hangingPunct="1"/>
            <a:r>
              <a:rPr lang="es-ES"/>
              <a:t>Segundo nivel</a:t>
            </a:r>
          </a:p>
          <a:p>
            <a:pPr lvl="2" eaLnBrk="1" latinLnBrk="0" hangingPunct="1"/>
            <a:r>
              <a:rPr lang="es-ES"/>
              <a:t>Tercer nivel</a:t>
            </a:r>
          </a:p>
          <a:p>
            <a:pPr lvl="3" eaLnBrk="1" latinLnBrk="0" hangingPunct="1"/>
            <a:r>
              <a:rPr lang="es-ES"/>
              <a:t>Cuarto nivel</a:t>
            </a:r>
          </a:p>
          <a:p>
            <a:pPr lvl="4" eaLnBrk="1" latinLnBrk="0" hangingPunct="1"/>
            <a:r>
              <a:rPr lang="es-ES"/>
              <a:t>Quinto nivel</a:t>
            </a:r>
            <a:endParaRPr kumimoji="0" lang="en-U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s-ES"/>
              <a:t>Haga clic para modificar el estilo de texto del patrón</a:t>
            </a:r>
          </a:p>
          <a:p>
            <a:pPr lvl="1" eaLnBrk="1" latinLnBrk="0" hangingPunct="1"/>
            <a:r>
              <a:rPr lang="es-ES"/>
              <a:t>Segundo nivel</a:t>
            </a:r>
          </a:p>
          <a:p>
            <a:pPr lvl="2" eaLnBrk="1" latinLnBrk="0" hangingPunct="1"/>
            <a:r>
              <a:rPr lang="es-ES"/>
              <a:t>Tercer nivel</a:t>
            </a:r>
          </a:p>
          <a:p>
            <a:pPr lvl="3" eaLnBrk="1" latinLnBrk="0" hangingPunct="1"/>
            <a:r>
              <a:rPr lang="es-ES"/>
              <a:t>Cuarto nivel</a:t>
            </a:r>
          </a:p>
          <a:p>
            <a:pPr lvl="4" eaLnBrk="1" latinLnBrk="0" hangingPunct="1"/>
            <a:r>
              <a:rPr lang="es-ES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9E4203-5979-4F07-8BC6-A2B723FFC83C}" type="datetimeFigureOut">
              <a:rPr lang="es-ES" smtClean="0"/>
              <a:t>02/12/2020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D7F342-05CC-42A7-B79D-996040CFA283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s-ES"/>
              <a:t>Haga clic para modificar el estilo de texto del patrón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s-ES"/>
              <a:t>Haga clic para modificar el estilo de texto del patrón</a:t>
            </a:r>
          </a:p>
        </p:txBody>
      </p:sp>
      <p:sp>
        <p:nvSpPr>
          <p:cNvPr id="5" name="4 Marcador de contenido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s-ES"/>
              <a:t>Haga clic para modificar el estilo de texto del patrón</a:t>
            </a:r>
          </a:p>
          <a:p>
            <a:pPr lvl="1" eaLnBrk="1" latinLnBrk="0" hangingPunct="1"/>
            <a:r>
              <a:rPr lang="es-ES"/>
              <a:t>Segundo nivel</a:t>
            </a:r>
          </a:p>
          <a:p>
            <a:pPr lvl="2" eaLnBrk="1" latinLnBrk="0" hangingPunct="1"/>
            <a:r>
              <a:rPr lang="es-ES"/>
              <a:t>Tercer nivel</a:t>
            </a:r>
          </a:p>
          <a:p>
            <a:pPr lvl="3" eaLnBrk="1" latinLnBrk="0" hangingPunct="1"/>
            <a:r>
              <a:rPr lang="es-ES"/>
              <a:t>Cuarto nivel</a:t>
            </a:r>
          </a:p>
          <a:p>
            <a:pPr lvl="4" eaLnBrk="1" latinLnBrk="0" hangingPunct="1"/>
            <a:r>
              <a:rPr lang="es-ES"/>
              <a:t>Quinto nivel</a:t>
            </a:r>
            <a:endParaRPr kumimoji="0" lang="en-US"/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s-ES"/>
              <a:t>Haga clic para modificar el estilo de texto del patrón</a:t>
            </a:r>
          </a:p>
          <a:p>
            <a:pPr lvl="1" eaLnBrk="1" latinLnBrk="0" hangingPunct="1"/>
            <a:r>
              <a:rPr lang="es-ES"/>
              <a:t>Segundo nivel</a:t>
            </a:r>
          </a:p>
          <a:p>
            <a:pPr lvl="2" eaLnBrk="1" latinLnBrk="0" hangingPunct="1"/>
            <a:r>
              <a:rPr lang="es-ES"/>
              <a:t>Tercer nivel</a:t>
            </a:r>
          </a:p>
          <a:p>
            <a:pPr lvl="3" eaLnBrk="1" latinLnBrk="0" hangingPunct="1"/>
            <a:r>
              <a:rPr lang="es-ES"/>
              <a:t>Cuarto nivel</a:t>
            </a:r>
          </a:p>
          <a:p>
            <a:pPr lvl="4" eaLnBrk="1" latinLnBrk="0" hangingPunct="1"/>
            <a:r>
              <a:rPr lang="es-ES"/>
              <a:t>Quinto nivel</a:t>
            </a:r>
            <a:endParaRPr kumimoji="0" lang="en-U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9E4203-5979-4F07-8BC6-A2B723FFC83C}" type="datetimeFigureOut">
              <a:rPr lang="es-ES" smtClean="0"/>
              <a:t>02/12/2020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D7F342-05CC-42A7-B79D-996040CFA283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/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9E4203-5979-4F07-8BC6-A2B723FFC83C}" type="datetimeFigureOut">
              <a:rPr lang="es-ES" smtClean="0"/>
              <a:t>02/12/2020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D7F342-05CC-42A7-B79D-996040CFA283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Rectángulo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9E4203-5979-4F07-8BC6-A2B723FFC83C}" type="datetimeFigureOut">
              <a:rPr lang="es-ES" smtClean="0"/>
              <a:t>02/12/2020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D7F342-05CC-42A7-B79D-996040CFA283}" type="slidenum">
              <a:rPr lang="es-ES" smtClean="0"/>
              <a:t>‹Nº›</a:t>
            </a:fld>
            <a:endParaRPr lang="es-ES"/>
          </a:p>
        </p:txBody>
      </p:sp>
      <p:sp>
        <p:nvSpPr>
          <p:cNvPr id="6" name="5 Rectángulo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s-ES"/>
              <a:t>Haga clic para modificar el estilo de texto del patrón</a:t>
            </a:r>
          </a:p>
          <a:p>
            <a:pPr lvl="1" eaLnBrk="1" latinLnBrk="0" hangingPunct="1"/>
            <a:r>
              <a:rPr lang="es-ES"/>
              <a:t>Segundo nivel</a:t>
            </a:r>
          </a:p>
          <a:p>
            <a:pPr lvl="2" eaLnBrk="1" latinLnBrk="0" hangingPunct="1"/>
            <a:r>
              <a:rPr lang="es-ES"/>
              <a:t>Tercer nivel</a:t>
            </a:r>
          </a:p>
          <a:p>
            <a:pPr lvl="3" eaLnBrk="1" latinLnBrk="0" hangingPunct="1"/>
            <a:r>
              <a:rPr lang="es-ES"/>
              <a:t>Cuarto nivel</a:t>
            </a:r>
          </a:p>
          <a:p>
            <a:pPr lvl="4" eaLnBrk="1" latinLnBrk="0" hangingPunct="1"/>
            <a:r>
              <a:rPr lang="es-ES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9E4203-5979-4F07-8BC6-A2B723FFC83C}" type="datetimeFigureOut">
              <a:rPr lang="es-ES" smtClean="0"/>
              <a:t>02/12/2020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D7F342-05CC-42A7-B79D-996040CFA283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9E4203-5979-4F07-8BC6-A2B723FFC83C}" type="datetimeFigureOut">
              <a:rPr lang="es-ES" smtClean="0"/>
              <a:t>02/12/2020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D7F342-05CC-42A7-B79D-996040CFA283}" type="slidenum">
              <a:rPr lang="es-ES" smtClean="0"/>
              <a:t>‹Nº›</a:t>
            </a:fld>
            <a:endParaRPr lang="es-ES"/>
          </a:p>
        </p:txBody>
      </p:sp>
      <p:sp>
        <p:nvSpPr>
          <p:cNvPr id="8" name="7 Rectángulo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/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es-ES"/>
              <a:t>Haga clic en el icono para agregar una imagen</a:t>
            </a:r>
            <a:endParaRPr kumimoji="0" lang="en-US" dirty="0"/>
          </a:p>
        </p:txBody>
      </p:sp>
      <p:sp>
        <p:nvSpPr>
          <p:cNvPr id="9" name="8 Proceso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9 Proceso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s-ES"/>
              <a:t>Haga clic para modificar el estilo de texto del patrón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Circular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7 Elipse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10 Anillo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11 Rectángulo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5" name="4 Marcador de título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9" name="8 Marcador de texto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es-ES"/>
              <a:t>Haga clic para modificar el estilo de texto del patrón</a:t>
            </a:r>
          </a:p>
          <a:p>
            <a:pPr lvl="1" eaLnBrk="1" latinLnBrk="0" hangingPunct="1"/>
            <a:r>
              <a:rPr kumimoji="0" lang="es-ES"/>
              <a:t>Segundo nivel</a:t>
            </a:r>
          </a:p>
          <a:p>
            <a:pPr lvl="2" eaLnBrk="1" latinLnBrk="0" hangingPunct="1"/>
            <a:r>
              <a:rPr kumimoji="0" lang="es-ES"/>
              <a:t>Tercer nivel</a:t>
            </a:r>
          </a:p>
          <a:p>
            <a:pPr lvl="3" eaLnBrk="1" latinLnBrk="0" hangingPunct="1"/>
            <a:r>
              <a:rPr kumimoji="0" lang="es-ES"/>
              <a:t>Cuarto nivel</a:t>
            </a:r>
          </a:p>
          <a:p>
            <a:pPr lvl="4" eaLnBrk="1" latinLnBrk="0" hangingPunct="1"/>
            <a:r>
              <a:rPr kumimoji="0" lang="es-ES"/>
              <a:t>Quinto nivel</a:t>
            </a:r>
            <a:endParaRPr kumimoji="0" lang="en-US"/>
          </a:p>
        </p:txBody>
      </p:sp>
      <p:sp>
        <p:nvSpPr>
          <p:cNvPr id="24" name="23 Marcador de fecha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969E4203-5979-4F07-8BC6-A2B723FFC83C}" type="datetimeFigureOut">
              <a:rPr lang="es-ES" smtClean="0"/>
              <a:t>02/12/2020</a:t>
            </a:fld>
            <a:endParaRPr lang="es-ES"/>
          </a:p>
        </p:txBody>
      </p:sp>
      <p:sp>
        <p:nvSpPr>
          <p:cNvPr id="10" name="9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es-ES"/>
          </a:p>
        </p:txBody>
      </p:sp>
      <p:sp>
        <p:nvSpPr>
          <p:cNvPr id="22" name="21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CDD7F342-05CC-42A7-B79D-996040CFA283}" type="slidenum">
              <a:rPr lang="es-ES" smtClean="0"/>
              <a:t>‹Nº›</a:t>
            </a:fld>
            <a:endParaRPr lang="es-ES"/>
          </a:p>
        </p:txBody>
      </p:sp>
      <p:sp>
        <p:nvSpPr>
          <p:cNvPr id="15" name="14 Rectángulo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12" Type="http://schemas.openxmlformats.org/officeDocument/2006/relationships/image" Target="../media/image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11" Type="http://schemas.openxmlformats.org/officeDocument/2006/relationships/image" Target="../media/image20.png"/><Relationship Id="rId5" Type="http://schemas.openxmlformats.org/officeDocument/2006/relationships/image" Target="../media/image14.png"/><Relationship Id="rId10" Type="http://schemas.openxmlformats.org/officeDocument/2006/relationships/image" Target="../media/image19.png"/><Relationship Id="rId4" Type="http://schemas.openxmlformats.org/officeDocument/2006/relationships/image" Target="../media/image13.png"/><Relationship Id="rId9" Type="http://schemas.openxmlformats.org/officeDocument/2006/relationships/image" Target="../media/image18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1403648" y="1340768"/>
            <a:ext cx="7406640" cy="2232248"/>
          </a:xfrm>
        </p:spPr>
        <p:txBody>
          <a:bodyPr>
            <a:noAutofit/>
          </a:bodyPr>
          <a:lstStyle/>
          <a:p>
            <a:pPr algn="ctr"/>
            <a:r>
              <a:rPr lang="es-ES" sz="2800" b="1" dirty="0"/>
              <a:t>MEDICAMENTOS LASA Y MEDICAMENTOS ALTO RIESGO</a:t>
            </a:r>
            <a:br>
              <a:rPr lang="es-ES" sz="2800" b="1" dirty="0"/>
            </a:br>
            <a:endParaRPr lang="es-ES" sz="2800" b="1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403648" y="3933056"/>
            <a:ext cx="7406640" cy="1152128"/>
          </a:xfrm>
        </p:spPr>
        <p:txBody>
          <a:bodyPr/>
          <a:lstStyle/>
          <a:p>
            <a:pPr algn="ctr"/>
            <a:r>
              <a:rPr lang="es-ES" b="1" dirty="0"/>
              <a:t>2020</a:t>
            </a:r>
          </a:p>
        </p:txBody>
      </p:sp>
      <p:pic>
        <p:nvPicPr>
          <p:cNvPr id="4" name="Imagen 3" descr="LOGO 1">
            <a:extLst>
              <a:ext uri="{FF2B5EF4-FFF2-40B4-BE49-F238E27FC236}">
                <a16:creationId xmlns:a16="http://schemas.microsoft.com/office/drawing/2014/main" id="{6992B91C-5DB5-4213-B562-51BF642D4C71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6208795"/>
            <a:ext cx="1571625" cy="63642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4080938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1403648" y="12616"/>
            <a:ext cx="7406640" cy="968112"/>
          </a:xfrm>
        </p:spPr>
        <p:txBody>
          <a:bodyPr/>
          <a:lstStyle/>
          <a:p>
            <a:r>
              <a:rPr lang="es-ES" dirty="0"/>
              <a:t>Prescripción</a:t>
            </a: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683568" y="898793"/>
            <a:ext cx="8208912" cy="2549928"/>
          </a:xfrm>
        </p:spPr>
        <p:txBody>
          <a:bodyPr>
            <a:noAutofit/>
          </a:bodyPr>
          <a:lstStyle/>
          <a:p>
            <a:pPr marL="484632" indent="-457200" algn="just">
              <a:buFont typeface="Arial" pitchFamily="34" charset="0"/>
              <a:buChar char="•"/>
            </a:pPr>
            <a:r>
              <a:rPr lang="es-ES" sz="1800" dirty="0">
                <a:latin typeface="Arial" pitchFamily="34" charset="0"/>
                <a:cs typeface="Arial" pitchFamily="34" charset="0"/>
              </a:rPr>
              <a:t>Listado básico institucional </a:t>
            </a:r>
          </a:p>
          <a:p>
            <a:pPr marL="484632" indent="-457200" algn="just">
              <a:buFont typeface="Arial" pitchFamily="34" charset="0"/>
              <a:buChar char="•"/>
            </a:pPr>
            <a:r>
              <a:rPr lang="es-ES" sz="1800" dirty="0">
                <a:latin typeface="Arial" pitchFamily="34" charset="0"/>
                <a:cs typeface="Arial" pitchFamily="34" charset="0"/>
              </a:rPr>
              <a:t>Guías de practica clínica </a:t>
            </a:r>
          </a:p>
          <a:p>
            <a:pPr marL="484632" indent="-457200" algn="just">
              <a:buFont typeface="Arial" pitchFamily="34" charset="0"/>
              <a:buChar char="•"/>
            </a:pPr>
            <a:r>
              <a:rPr lang="es-ES" sz="1800" dirty="0">
                <a:latin typeface="Arial" pitchFamily="34" charset="0"/>
                <a:cs typeface="Arial" pitchFamily="34" charset="0"/>
              </a:rPr>
              <a:t>Definición y alertas para medicamentos de estrecho margen de seguridad (</a:t>
            </a:r>
            <a:r>
              <a:rPr lang="es-ES" sz="1800" dirty="0"/>
              <a:t>Son aquellos en los que la relación entre concentración terapéutica y concentración tóxica es muy cercana, así como todos los que presenten efectos tóxicos a concentraciones terapéuticas., </a:t>
            </a:r>
            <a:r>
              <a:rPr lang="es-ES" sz="1800" dirty="0" err="1"/>
              <a:t>ej</a:t>
            </a:r>
            <a:r>
              <a:rPr lang="es-ES" sz="1800" dirty="0"/>
              <a:t> </a:t>
            </a:r>
            <a:r>
              <a:rPr lang="es-ES" sz="1800" dirty="0" err="1"/>
              <a:t>aminofilina</a:t>
            </a:r>
            <a:r>
              <a:rPr lang="es-ES" sz="1800" dirty="0"/>
              <a:t>, </a:t>
            </a:r>
            <a:r>
              <a:rPr lang="es-ES" sz="1800" dirty="0" err="1"/>
              <a:t>clonidina</a:t>
            </a:r>
            <a:r>
              <a:rPr lang="es-ES" sz="1800" dirty="0"/>
              <a:t>, </a:t>
            </a:r>
            <a:r>
              <a:rPr lang="es-ES" sz="1800" dirty="0" err="1"/>
              <a:t>fenitoina</a:t>
            </a:r>
            <a:r>
              <a:rPr lang="es-ES" sz="1800" dirty="0"/>
              <a:t>)</a:t>
            </a:r>
            <a:endParaRPr lang="es-ES" sz="1800" dirty="0">
              <a:latin typeface="Arial" pitchFamily="34" charset="0"/>
              <a:cs typeface="Arial" pitchFamily="34" charset="0"/>
            </a:endParaRPr>
          </a:p>
          <a:p>
            <a:pPr marL="484632" indent="-457200" algn="just">
              <a:buFont typeface="Arial" pitchFamily="34" charset="0"/>
              <a:buChar char="•"/>
            </a:pPr>
            <a:r>
              <a:rPr lang="es-ES" sz="1800" dirty="0">
                <a:latin typeface="Arial" pitchFamily="34" charset="0"/>
                <a:cs typeface="Arial" pitchFamily="34" charset="0"/>
              </a:rPr>
              <a:t>Dosis mínimas y máximas en la prescripción </a:t>
            </a:r>
          </a:p>
          <a:p>
            <a:pPr marL="484632" indent="-457200" algn="just">
              <a:buFont typeface="Arial" pitchFamily="34" charset="0"/>
              <a:buChar char="•"/>
            </a:pPr>
            <a:r>
              <a:rPr lang="es-ES" sz="1800" dirty="0">
                <a:latin typeface="Arial" pitchFamily="34" charset="0"/>
                <a:cs typeface="Arial" pitchFamily="34" charset="0"/>
              </a:rPr>
              <a:t>Interacciones medicamentosas </a:t>
            </a:r>
          </a:p>
          <a:p>
            <a:pPr marL="484632" indent="-457200" algn="just">
              <a:buFont typeface="Arial" pitchFamily="34" charset="0"/>
              <a:buChar char="•"/>
            </a:pPr>
            <a:r>
              <a:rPr lang="es-ES" sz="1800" dirty="0">
                <a:latin typeface="Arial" pitchFamily="34" charset="0"/>
                <a:cs typeface="Arial" pitchFamily="34" charset="0"/>
              </a:rPr>
              <a:t>Actualización permanente por el servicio farmacéutico de las alertas </a:t>
            </a:r>
          </a:p>
          <a:p>
            <a:pPr marL="484632" indent="-457200" algn="just">
              <a:buFont typeface="Arial" pitchFamily="34" charset="0"/>
              <a:buChar char="•"/>
            </a:pPr>
            <a:r>
              <a:rPr lang="es-ES" sz="1800" dirty="0">
                <a:latin typeface="Arial" pitchFamily="34" charset="0"/>
                <a:cs typeface="Arial" pitchFamily="34" charset="0"/>
              </a:rPr>
              <a:t>Barreras de seguridad. 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4149080"/>
            <a:ext cx="3076575" cy="19545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Imagen 4" descr="LOGO 1">
            <a:extLst>
              <a:ext uri="{FF2B5EF4-FFF2-40B4-BE49-F238E27FC236}">
                <a16:creationId xmlns:a16="http://schemas.microsoft.com/office/drawing/2014/main" id="{6992B91C-5DB5-4213-B562-51BF642D4C71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6197684"/>
            <a:ext cx="1571625" cy="6477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9523397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1403648" y="23664"/>
            <a:ext cx="7406640" cy="957064"/>
          </a:xfrm>
        </p:spPr>
        <p:txBody>
          <a:bodyPr/>
          <a:lstStyle/>
          <a:p>
            <a:r>
              <a:rPr lang="es-ES" dirty="0"/>
              <a:t>Distribución</a:t>
            </a: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751570" y="980728"/>
            <a:ext cx="8083624" cy="1752600"/>
          </a:xfrm>
        </p:spPr>
        <p:txBody>
          <a:bodyPr>
            <a:noAutofit/>
          </a:bodyPr>
          <a:lstStyle/>
          <a:p>
            <a:pPr marL="484632" indent="-457200">
              <a:buFont typeface="Arial" pitchFamily="34" charset="0"/>
              <a:buChar char="•"/>
            </a:pPr>
            <a:r>
              <a:rPr lang="es-ES" sz="2000" dirty="0">
                <a:latin typeface="Arial" pitchFamily="34" charset="0"/>
                <a:cs typeface="Arial" pitchFamily="34" charset="0"/>
              </a:rPr>
              <a:t>Sistema de distribución por stock</a:t>
            </a:r>
          </a:p>
          <a:p>
            <a:pPr marL="484632" indent="-457200">
              <a:buFont typeface="Arial" pitchFamily="34" charset="0"/>
              <a:buChar char="•"/>
            </a:pPr>
            <a:r>
              <a:rPr lang="es-ES" sz="2000" dirty="0">
                <a:latin typeface="Arial" pitchFamily="34" charset="0"/>
                <a:cs typeface="Arial" pitchFamily="34" charset="0"/>
              </a:rPr>
              <a:t>Sistema de distribución por paciente 24 horas </a:t>
            </a:r>
          </a:p>
          <a:p>
            <a:pPr marL="484632" indent="-457200">
              <a:buFont typeface="Arial" pitchFamily="34" charset="0"/>
              <a:buChar char="•"/>
            </a:pPr>
            <a:r>
              <a:rPr lang="es-ES" sz="2000" dirty="0">
                <a:latin typeface="Arial" pitchFamily="34" charset="0"/>
                <a:cs typeface="Arial" pitchFamily="34" charset="0"/>
              </a:rPr>
              <a:t>Implementación del SDDU </a:t>
            </a:r>
          </a:p>
          <a:p>
            <a:pPr marL="484632" indent="-457200">
              <a:buFont typeface="Arial" pitchFamily="34" charset="0"/>
              <a:buChar char="•"/>
            </a:pPr>
            <a:r>
              <a:rPr lang="es-ES" sz="2000" dirty="0">
                <a:latin typeface="Arial" pitchFamily="34" charset="0"/>
                <a:cs typeface="Arial" pitchFamily="34" charset="0"/>
              </a:rPr>
              <a:t>Distribución canastas por paciente</a:t>
            </a:r>
          </a:p>
          <a:p>
            <a:pPr marL="484632" indent="-457200">
              <a:buFont typeface="Arial" pitchFamily="34" charset="0"/>
              <a:buChar char="•"/>
            </a:pPr>
            <a:r>
              <a:rPr lang="es-ES" sz="2000" dirty="0">
                <a:latin typeface="Arial" pitchFamily="34" charset="0"/>
                <a:cs typeface="Arial" pitchFamily="34" charset="0"/>
              </a:rPr>
              <a:t>Manejo administrativo de las devoluciones. </a:t>
            </a:r>
          </a:p>
          <a:p>
            <a:pPr marL="484632" indent="-457200">
              <a:buFont typeface="Arial" pitchFamily="34" charset="0"/>
              <a:buChar char="•"/>
            </a:pPr>
            <a:r>
              <a:rPr lang="es-ES" sz="2000" dirty="0">
                <a:latin typeface="Arial" pitchFamily="34" charset="0"/>
                <a:cs typeface="Arial" pitchFamily="34" charset="0"/>
              </a:rPr>
              <a:t>Recepción técnica de las devoluciones </a:t>
            </a:r>
          </a:p>
          <a:p>
            <a:pPr marL="484632" indent="-457200">
              <a:buFont typeface="Arial" pitchFamily="34" charset="0"/>
              <a:buChar char="•"/>
            </a:pPr>
            <a:r>
              <a:rPr lang="es-ES" sz="2000" dirty="0">
                <a:latin typeface="Arial" pitchFamily="34" charset="0"/>
                <a:cs typeface="Arial" pitchFamily="34" charset="0"/>
              </a:rPr>
              <a:t>Seguimiento permanente a los stock y carros de paro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4509120"/>
            <a:ext cx="3467100" cy="2155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Imagen 4" descr="LOGO 1">
            <a:extLst>
              <a:ext uri="{FF2B5EF4-FFF2-40B4-BE49-F238E27FC236}">
                <a16:creationId xmlns:a16="http://schemas.microsoft.com/office/drawing/2014/main" id="{6992B91C-5DB5-4213-B562-51BF642D4C71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2375" y="6173857"/>
            <a:ext cx="1571625" cy="6477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5637859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971600" y="359898"/>
            <a:ext cx="7867600" cy="620830"/>
          </a:xfrm>
        </p:spPr>
        <p:txBody>
          <a:bodyPr>
            <a:normAutofit fontScale="90000"/>
          </a:bodyPr>
          <a:lstStyle/>
          <a:p>
            <a:r>
              <a:rPr lang="es-ES" dirty="0"/>
              <a:t>Almacenamiento</a:t>
            </a: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899592" y="1052736"/>
            <a:ext cx="7939608" cy="2952328"/>
          </a:xfrm>
        </p:spPr>
        <p:txBody>
          <a:bodyPr>
            <a:normAutofit fontScale="85000" lnSpcReduction="10000"/>
          </a:bodyPr>
          <a:lstStyle/>
          <a:p>
            <a:pPr marL="484632" indent="-457200" algn="just">
              <a:buFont typeface="Arial" pitchFamily="34" charset="0"/>
              <a:buChar char="•"/>
            </a:pPr>
            <a:r>
              <a:rPr lang="es-ES" dirty="0"/>
              <a:t>Auditoria permanente de stock y Carros de paro </a:t>
            </a:r>
          </a:p>
          <a:p>
            <a:pPr marL="484632" indent="-457200" algn="just">
              <a:buFont typeface="Arial" pitchFamily="34" charset="0"/>
              <a:buChar char="•"/>
            </a:pPr>
            <a:r>
              <a:rPr lang="es-ES" dirty="0"/>
              <a:t>Control de factores ambientales: Temperatura y humedad y   orden-aseo</a:t>
            </a:r>
          </a:p>
          <a:p>
            <a:pPr marL="484632" indent="-457200" algn="just">
              <a:buFont typeface="Arial" pitchFamily="34" charset="0"/>
              <a:buChar char="•"/>
            </a:pPr>
            <a:r>
              <a:rPr lang="es-ES" dirty="0"/>
              <a:t>Rotulación segura para medicamentos identificados con criterios de riesgo </a:t>
            </a:r>
          </a:p>
          <a:p>
            <a:pPr marL="484632" indent="-457200" algn="just">
              <a:buFont typeface="Arial" pitchFamily="34" charset="0"/>
              <a:buChar char="•"/>
            </a:pPr>
            <a:r>
              <a:rPr lang="es-ES" dirty="0"/>
              <a:t>Sistemas de Identificación segura para medicamentos LASA</a:t>
            </a:r>
          </a:p>
          <a:p>
            <a:pPr marL="484632" indent="-457200" algn="just">
              <a:buFont typeface="Arial" pitchFamily="34" charset="0"/>
              <a:buChar char="•"/>
            </a:pPr>
            <a:r>
              <a:rPr lang="es-ES" dirty="0"/>
              <a:t>Seguridad en el almacenamiento, medicamentos de control, medicamentos de alto riesgo.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4005064"/>
            <a:ext cx="2314575" cy="1685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Imagen 4" descr="LOGO 1">
            <a:extLst>
              <a:ext uri="{FF2B5EF4-FFF2-40B4-BE49-F238E27FC236}">
                <a16:creationId xmlns:a16="http://schemas.microsoft.com/office/drawing/2014/main" id="{6992B91C-5DB5-4213-B562-51BF642D4C71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6174252"/>
            <a:ext cx="1571625" cy="6477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6988697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1432560" y="188640"/>
            <a:ext cx="7406640" cy="504056"/>
          </a:xfrm>
        </p:spPr>
        <p:txBody>
          <a:bodyPr>
            <a:noAutofit/>
          </a:bodyPr>
          <a:lstStyle/>
          <a:p>
            <a:r>
              <a:rPr lang="es-ES" sz="2800" dirty="0"/>
              <a:t>POR ENFERMERIA</a:t>
            </a: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971600" y="692696"/>
            <a:ext cx="7867600" cy="6165304"/>
          </a:xfrm>
        </p:spPr>
        <p:txBody>
          <a:bodyPr>
            <a:normAutofit fontScale="40000" lnSpcReduction="20000"/>
          </a:bodyPr>
          <a:lstStyle/>
          <a:p>
            <a:pPr algn="ctr"/>
            <a:r>
              <a:rPr lang="es-ES" sz="3500" b="1" dirty="0"/>
              <a:t>ADMINISTRACION SEGURA DE MEDICAMENTOS CORRECTOS EN LA ADMINISTRACION DE MEDICAMENTOS</a:t>
            </a:r>
          </a:p>
          <a:p>
            <a:r>
              <a:rPr lang="es-ES" sz="3400" b="1" dirty="0"/>
              <a:t>PACIENTE CORRECTO </a:t>
            </a:r>
          </a:p>
          <a:p>
            <a:pPr marL="484632" indent="-457200" algn="just">
              <a:buFont typeface="Arial" pitchFamily="34" charset="0"/>
              <a:buChar char="•"/>
            </a:pPr>
            <a:r>
              <a:rPr lang="es-ES" sz="3400" dirty="0"/>
              <a:t>Identifique plenamente al paciente </a:t>
            </a:r>
          </a:p>
          <a:p>
            <a:pPr marL="484632" indent="-457200" algn="just">
              <a:buFont typeface="Arial" pitchFamily="34" charset="0"/>
              <a:buChar char="•"/>
            </a:pPr>
            <a:r>
              <a:rPr lang="es-ES" sz="3400" dirty="0"/>
              <a:t>Identifique las posibles alergias medicamentosas, lista de chequeo </a:t>
            </a:r>
          </a:p>
          <a:p>
            <a:pPr marL="484632" indent="-457200" algn="just">
              <a:buFont typeface="Arial" pitchFamily="34" charset="0"/>
              <a:buChar char="•"/>
            </a:pPr>
            <a:r>
              <a:rPr lang="es-ES" sz="3400" dirty="0"/>
              <a:t>Identificación los riesgos de caídas </a:t>
            </a:r>
          </a:p>
          <a:p>
            <a:pPr marL="484632" indent="-457200" algn="just">
              <a:buFont typeface="Arial" pitchFamily="34" charset="0"/>
              <a:buChar char="•"/>
            </a:pPr>
            <a:r>
              <a:rPr lang="es-ES" sz="3400" dirty="0"/>
              <a:t>Verifique el Manejo de medicamentos diferentes a los ordenados. </a:t>
            </a:r>
          </a:p>
          <a:p>
            <a:pPr marL="484632" indent="-457200" algn="just">
              <a:buFont typeface="Arial" pitchFamily="34" charset="0"/>
              <a:buChar char="•"/>
            </a:pPr>
            <a:r>
              <a:rPr lang="es-ES" sz="3400" dirty="0"/>
              <a:t>Realice Controles en la recepción de la orden medica. </a:t>
            </a:r>
          </a:p>
          <a:p>
            <a:pPr marL="484632" indent="-457200" algn="just">
              <a:buFont typeface="Arial" pitchFamily="34" charset="0"/>
              <a:buChar char="•"/>
            </a:pPr>
            <a:r>
              <a:rPr lang="es-ES" sz="3400" dirty="0"/>
              <a:t>Realice una Administración informada</a:t>
            </a:r>
          </a:p>
          <a:p>
            <a:pPr algn="just"/>
            <a:r>
              <a:rPr lang="es-ES" sz="3400" b="1" dirty="0"/>
              <a:t>MEDICAMENTO CORRECTO </a:t>
            </a:r>
          </a:p>
          <a:p>
            <a:pPr marL="484632" indent="-457200" algn="just">
              <a:buFont typeface="Arial" pitchFamily="34" charset="0"/>
              <a:buChar char="•"/>
            </a:pPr>
            <a:r>
              <a:rPr lang="es-ES" sz="3400" dirty="0"/>
              <a:t>Asegure la precisión de la medicación</a:t>
            </a:r>
          </a:p>
          <a:p>
            <a:pPr marL="484632" indent="-457200" algn="just">
              <a:buFont typeface="Arial" pitchFamily="34" charset="0"/>
              <a:buChar char="•"/>
            </a:pPr>
            <a:r>
              <a:rPr lang="es-ES" sz="3400" dirty="0"/>
              <a:t>Verifique la concentración del medicamento </a:t>
            </a:r>
          </a:p>
          <a:p>
            <a:pPr marL="484632" indent="-457200" algn="just">
              <a:buFont typeface="Arial" pitchFamily="34" charset="0"/>
              <a:buChar char="•"/>
            </a:pPr>
            <a:r>
              <a:rPr lang="es-ES" sz="3400" dirty="0"/>
              <a:t>Verifique la forma farmacéutica. </a:t>
            </a:r>
          </a:p>
          <a:p>
            <a:pPr marL="484632" indent="-457200" algn="just">
              <a:buFont typeface="Arial" pitchFamily="34" charset="0"/>
              <a:buChar char="•"/>
            </a:pPr>
            <a:r>
              <a:rPr lang="es-ES" sz="3400" dirty="0"/>
              <a:t>Verifique la presencia de envases similares </a:t>
            </a:r>
          </a:p>
          <a:p>
            <a:pPr marL="484632" indent="-457200" algn="just">
              <a:buFont typeface="Arial" pitchFamily="34" charset="0"/>
              <a:buChar char="•"/>
            </a:pPr>
            <a:r>
              <a:rPr lang="es-ES" sz="3400" dirty="0"/>
              <a:t>Realicé Doble chequeo a los medicamentos de alto riesgo </a:t>
            </a:r>
          </a:p>
          <a:p>
            <a:pPr marL="484632" indent="-457200" algn="just">
              <a:buFont typeface="Arial" pitchFamily="34" charset="0"/>
              <a:buChar char="•"/>
            </a:pPr>
            <a:r>
              <a:rPr lang="es-ES" sz="3400" dirty="0"/>
              <a:t>Identifique los mecanismos de validación de las ordenes verbales </a:t>
            </a:r>
          </a:p>
          <a:p>
            <a:pPr marL="484632" indent="-457200" algn="just">
              <a:buFont typeface="Arial" pitchFamily="34" charset="0"/>
              <a:buChar char="•"/>
            </a:pPr>
            <a:r>
              <a:rPr lang="es-ES" sz="3400" dirty="0"/>
              <a:t>Verifique la Correcta dilución de los medicamentos </a:t>
            </a:r>
          </a:p>
          <a:p>
            <a:pPr marL="484632" indent="-457200" algn="just">
              <a:buFont typeface="Arial" pitchFamily="34" charset="0"/>
              <a:buChar char="•"/>
            </a:pPr>
            <a:r>
              <a:rPr lang="es-ES" sz="3400" dirty="0"/>
              <a:t>Verifique la existencia de procesos estandarizados de ajuste y concentración de dosis, </a:t>
            </a:r>
          </a:p>
          <a:p>
            <a:pPr marL="484632" indent="-457200" algn="just">
              <a:buFont typeface="Arial" pitchFamily="34" charset="0"/>
              <a:buChar char="•"/>
            </a:pPr>
            <a:r>
              <a:rPr lang="es-ES" sz="3400" dirty="0"/>
              <a:t>Verifique las posibles interacciones medicamentosas. Pacientes </a:t>
            </a:r>
            <a:r>
              <a:rPr lang="es-ES" sz="3400" dirty="0" err="1"/>
              <a:t>Polimedicados</a:t>
            </a:r>
            <a:r>
              <a:rPr lang="es-ES" sz="3400" dirty="0"/>
              <a:t> </a:t>
            </a:r>
          </a:p>
          <a:p>
            <a:pPr algn="just"/>
            <a:r>
              <a:rPr lang="es-ES" sz="3400" b="1" dirty="0"/>
              <a:t>OTROS CORRECTOS</a:t>
            </a:r>
          </a:p>
          <a:p>
            <a:pPr marL="370332" indent="-342900" algn="just">
              <a:buFont typeface="Arial" pitchFamily="34" charset="0"/>
              <a:buChar char="•"/>
            </a:pPr>
            <a:r>
              <a:rPr lang="es-ES" sz="3600" dirty="0"/>
              <a:t>Verifique la Vía correcta </a:t>
            </a:r>
          </a:p>
          <a:p>
            <a:pPr marL="370332" indent="-342900" algn="just">
              <a:buFont typeface="Arial" pitchFamily="34" charset="0"/>
              <a:buChar char="•"/>
            </a:pPr>
            <a:r>
              <a:rPr lang="es-ES" sz="3600" dirty="0"/>
              <a:t>Verifique la Hora correcta </a:t>
            </a:r>
          </a:p>
          <a:p>
            <a:pPr marL="370332" indent="-342900" algn="just">
              <a:buFont typeface="Arial" pitchFamily="34" charset="0"/>
              <a:buChar char="•"/>
            </a:pPr>
            <a:r>
              <a:rPr lang="es-ES" sz="3600" dirty="0"/>
              <a:t>Elabore un Registro completo de los medicamentos administrados. </a:t>
            </a:r>
          </a:p>
          <a:p>
            <a:pPr marL="370332" indent="-342900" algn="just">
              <a:buFont typeface="Arial" pitchFamily="34" charset="0"/>
              <a:buChar char="•"/>
            </a:pPr>
            <a:r>
              <a:rPr lang="es-ES" sz="3600" dirty="0"/>
              <a:t>Historia farmacológica</a:t>
            </a:r>
            <a:endParaRPr lang="es-ES" sz="3600" dirty="0">
              <a:latin typeface="Arial" pitchFamily="34" charset="0"/>
              <a:cs typeface="Arial" pitchFamily="34" charset="0"/>
            </a:endParaRPr>
          </a:p>
          <a:p>
            <a:pPr algn="just"/>
            <a:endParaRPr lang="es-ES" sz="3400" b="1" dirty="0"/>
          </a:p>
          <a:p>
            <a:pPr marL="484632" indent="-457200" algn="just">
              <a:buFont typeface="Arial" pitchFamily="34" charset="0"/>
              <a:buChar char="•"/>
            </a:pPr>
            <a:endParaRPr lang="es-ES" dirty="0"/>
          </a:p>
        </p:txBody>
      </p:sp>
      <p:pic>
        <p:nvPicPr>
          <p:cNvPr id="4" name="Imagen 3" descr="LOGO 1">
            <a:extLst>
              <a:ext uri="{FF2B5EF4-FFF2-40B4-BE49-F238E27FC236}">
                <a16:creationId xmlns:a16="http://schemas.microsoft.com/office/drawing/2014/main" id="{6992B91C-5DB5-4213-B562-51BF642D4C71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6472" y="6165304"/>
            <a:ext cx="1571625" cy="6477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428262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323528" y="359898"/>
            <a:ext cx="8515672" cy="692838"/>
          </a:xfrm>
        </p:spPr>
        <p:txBody>
          <a:bodyPr>
            <a:normAutofit fontScale="90000"/>
          </a:bodyPr>
          <a:lstStyle/>
          <a:p>
            <a:r>
              <a:rPr lang="es-ES" dirty="0"/>
              <a:t>Medicamentos LASA</a:t>
            </a: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827584" y="1052736"/>
            <a:ext cx="7867600" cy="4171224"/>
          </a:xfrm>
        </p:spPr>
        <p:txBody>
          <a:bodyPr>
            <a:noAutofit/>
          </a:bodyPr>
          <a:lstStyle/>
          <a:p>
            <a:pPr algn="just"/>
            <a:r>
              <a:rPr lang="es-ES" sz="2000" dirty="0">
                <a:latin typeface="Arial" pitchFamily="34" charset="0"/>
                <a:cs typeface="Arial" pitchFamily="34" charset="0"/>
              </a:rPr>
              <a:t>Son numerosos los casos en que medicamentos presentan denominación que se escribe o lee de manera similar entre sí. Este tipo de productos son llamados internacionalmente “LASA” y pueden asociarse a múltiples dificultades en las etapas de almacenamiento, dispensación o administración.</a:t>
            </a:r>
          </a:p>
          <a:p>
            <a:pPr algn="just"/>
            <a:endParaRPr lang="es-ES" sz="2000" dirty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es-ES" sz="2000" dirty="0">
                <a:latin typeface="Arial" pitchFamily="34" charset="0"/>
                <a:cs typeface="Arial" pitchFamily="34" charset="0"/>
              </a:rPr>
              <a:t>Es importante mencionar que los errores por esta causa pueden ocurrir en cualquier etapa del sistema de utilización de los medicamentos, desde la prescripción a la administración, pasando por el almacenamiento, la transcripción o la dispensación.</a:t>
            </a:r>
          </a:p>
          <a:p>
            <a:pPr algn="just"/>
            <a:endParaRPr lang="es-ES" sz="20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Imagen 3" descr="LOGO 1">
            <a:extLst>
              <a:ext uri="{FF2B5EF4-FFF2-40B4-BE49-F238E27FC236}">
                <a16:creationId xmlns:a16="http://schemas.microsoft.com/office/drawing/2014/main" id="{6992B91C-5DB5-4213-B562-51BF642D4C71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9109" y="6210300"/>
            <a:ext cx="1571625" cy="6477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640844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187624" y="548680"/>
            <a:ext cx="7406640" cy="2520280"/>
          </a:xfrm>
        </p:spPr>
        <p:txBody>
          <a:bodyPr>
            <a:normAutofit fontScale="55000" lnSpcReduction="20000"/>
          </a:bodyPr>
          <a:lstStyle/>
          <a:p>
            <a:r>
              <a:rPr lang="es-CO" sz="2800" b="1" dirty="0">
                <a:latin typeface="Arial" pitchFamily="34" charset="0"/>
                <a:cs typeface="Arial" pitchFamily="34" charset="0"/>
              </a:rPr>
              <a:t>Visualmente parecidos (ampolla color </a:t>
            </a:r>
            <a:r>
              <a:rPr lang="es-CO" sz="2800" b="1" dirty="0" err="1">
                <a:latin typeface="Arial" pitchFamily="34" charset="0"/>
                <a:cs typeface="Arial" pitchFamily="34" charset="0"/>
              </a:rPr>
              <a:t>ambar</a:t>
            </a:r>
            <a:r>
              <a:rPr lang="es-CO" sz="2800" b="1" dirty="0">
                <a:latin typeface="Arial" pitchFamily="34" charset="0"/>
                <a:cs typeface="Arial" pitchFamily="34" charset="0"/>
              </a:rPr>
              <a:t>)</a:t>
            </a:r>
            <a:endParaRPr lang="es-ES" sz="2800" b="1" dirty="0">
              <a:latin typeface="Arial" pitchFamily="34" charset="0"/>
              <a:cs typeface="Arial" pitchFamily="34" charset="0"/>
            </a:endParaRPr>
          </a:p>
          <a:p>
            <a:r>
              <a:rPr lang="es-CO" sz="2800" dirty="0">
                <a:latin typeface="Arial" pitchFamily="34" charset="0"/>
                <a:cs typeface="Arial" pitchFamily="34" charset="0"/>
              </a:rPr>
              <a:t>Atropina sulfato 1mg/1ml</a:t>
            </a:r>
            <a:endParaRPr lang="es-ES" sz="2800" dirty="0">
              <a:latin typeface="Arial" pitchFamily="34" charset="0"/>
              <a:cs typeface="Arial" pitchFamily="34" charset="0"/>
            </a:endParaRPr>
          </a:p>
          <a:p>
            <a:r>
              <a:rPr lang="es-CO" sz="2800" dirty="0" err="1">
                <a:latin typeface="Arial" pitchFamily="34" charset="0"/>
                <a:cs typeface="Arial" pitchFamily="34" charset="0"/>
              </a:rPr>
              <a:t>Dipirona</a:t>
            </a:r>
            <a:r>
              <a:rPr lang="es-CO" sz="2800" dirty="0">
                <a:latin typeface="Arial" pitchFamily="34" charset="0"/>
                <a:cs typeface="Arial" pitchFamily="34" charset="0"/>
              </a:rPr>
              <a:t> sódica 1g/2ml</a:t>
            </a:r>
            <a:endParaRPr lang="es-ES" sz="2800" dirty="0">
              <a:latin typeface="Arial" pitchFamily="34" charset="0"/>
              <a:cs typeface="Arial" pitchFamily="34" charset="0"/>
            </a:endParaRPr>
          </a:p>
          <a:p>
            <a:r>
              <a:rPr lang="es-CO" sz="2800" dirty="0" err="1">
                <a:latin typeface="Arial" pitchFamily="34" charset="0"/>
                <a:cs typeface="Arial" pitchFamily="34" charset="0"/>
              </a:rPr>
              <a:t>Etilefrina</a:t>
            </a:r>
            <a:r>
              <a:rPr lang="es-CO" sz="2800" dirty="0">
                <a:latin typeface="Arial" pitchFamily="34" charset="0"/>
                <a:cs typeface="Arial" pitchFamily="34" charset="0"/>
              </a:rPr>
              <a:t> clorhidrato 10mg/ml</a:t>
            </a:r>
            <a:endParaRPr lang="es-ES" sz="2800" dirty="0">
              <a:latin typeface="Arial" pitchFamily="34" charset="0"/>
              <a:cs typeface="Arial" pitchFamily="34" charset="0"/>
            </a:endParaRPr>
          </a:p>
          <a:p>
            <a:r>
              <a:rPr lang="es-CO" sz="2800" dirty="0">
                <a:latin typeface="Arial" pitchFamily="34" charset="0"/>
                <a:cs typeface="Arial" pitchFamily="34" charset="0"/>
              </a:rPr>
              <a:t>Furosemida</a:t>
            </a:r>
            <a:endParaRPr lang="es-ES" sz="2800" dirty="0">
              <a:latin typeface="Arial" pitchFamily="34" charset="0"/>
              <a:cs typeface="Arial" pitchFamily="34" charset="0"/>
            </a:endParaRPr>
          </a:p>
          <a:p>
            <a:r>
              <a:rPr lang="es-CO" sz="2800" dirty="0">
                <a:latin typeface="Arial" pitchFamily="34" charset="0"/>
                <a:cs typeface="Arial" pitchFamily="34" charset="0"/>
              </a:rPr>
              <a:t>Vitamina K</a:t>
            </a:r>
          </a:p>
          <a:p>
            <a:endParaRPr lang="es-CO" sz="2800" dirty="0">
              <a:latin typeface="Arial" pitchFamily="34" charset="0"/>
              <a:cs typeface="Arial" pitchFamily="34" charset="0"/>
            </a:endParaRPr>
          </a:p>
          <a:p>
            <a:r>
              <a:rPr lang="es-CO" sz="2800" dirty="0">
                <a:latin typeface="Arial" pitchFamily="34" charset="0"/>
                <a:cs typeface="Arial" pitchFamily="34" charset="0"/>
              </a:rPr>
              <a:t>Identificación medicamentos LASA, ubicada en la parte superior de la ampolla</a:t>
            </a:r>
          </a:p>
          <a:p>
            <a:endParaRPr lang="es-ES" sz="2800" dirty="0">
              <a:latin typeface="Arial" pitchFamily="34" charset="0"/>
              <a:cs typeface="Arial" pitchFamily="34" charset="0"/>
            </a:endParaRPr>
          </a:p>
          <a:p>
            <a:endParaRPr lang="es-ES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3212976"/>
            <a:ext cx="2520280" cy="21602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Imagen 3" descr="LOGO 1">
            <a:extLst>
              <a:ext uri="{FF2B5EF4-FFF2-40B4-BE49-F238E27FC236}">
                <a16:creationId xmlns:a16="http://schemas.microsoft.com/office/drawing/2014/main" id="{6992B91C-5DB5-4213-B562-51BF642D4C71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6165304"/>
            <a:ext cx="1571625" cy="6477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7866490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755576" y="359898"/>
            <a:ext cx="8083624" cy="764846"/>
          </a:xfrm>
        </p:spPr>
        <p:txBody>
          <a:bodyPr>
            <a:normAutofit/>
          </a:bodyPr>
          <a:lstStyle/>
          <a:p>
            <a:r>
              <a:rPr lang="es-ES" sz="2800" dirty="0"/>
              <a:t>Medicamentos Alto Riesgo</a:t>
            </a: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971600" y="1340768"/>
            <a:ext cx="7867600" cy="4248472"/>
          </a:xfrm>
        </p:spPr>
        <p:txBody>
          <a:bodyPr>
            <a:normAutofit fontScale="55000" lnSpcReduction="20000"/>
          </a:bodyPr>
          <a:lstStyle/>
          <a:p>
            <a:pPr algn="just"/>
            <a:r>
              <a:rPr lang="es-ES" dirty="0"/>
              <a:t>Definidos como aquellos que cuando se utilizan incorrectamente presentan un riesgo elevado de causar daños graves o incluso mortales a los pacientes. Sobre estos productos, el servicio farmacéutico y el personal asistencial deberían definir planes de manejo que eviten errores de prescripción, dispensación y administración y las subsecuentes consecuencias para los pacientes.</a:t>
            </a:r>
          </a:p>
          <a:p>
            <a:pPr algn="just"/>
            <a:endParaRPr lang="es-ES" dirty="0"/>
          </a:p>
          <a:p>
            <a:pPr algn="just"/>
            <a:r>
              <a:rPr lang="es-ES" b="1" dirty="0"/>
              <a:t>Ejemplos de medicamentos alto riesgo</a:t>
            </a:r>
          </a:p>
          <a:p>
            <a:pPr algn="just"/>
            <a:endParaRPr lang="es-ES" b="1" dirty="0"/>
          </a:p>
          <a:p>
            <a:pPr algn="just"/>
            <a:r>
              <a:rPr lang="es-ES" b="1" dirty="0" err="1"/>
              <a:t>Ketamina</a:t>
            </a:r>
            <a:r>
              <a:rPr lang="es-ES" b="1" dirty="0"/>
              <a:t> solución inyectable</a:t>
            </a:r>
          </a:p>
          <a:p>
            <a:pPr algn="just"/>
            <a:r>
              <a:rPr lang="es-ES" b="1" dirty="0" err="1"/>
              <a:t>Dobutamina</a:t>
            </a:r>
            <a:r>
              <a:rPr lang="es-ES" b="1" dirty="0"/>
              <a:t> 250 mg</a:t>
            </a:r>
          </a:p>
          <a:p>
            <a:pPr algn="just"/>
            <a:r>
              <a:rPr lang="es-ES" b="1" dirty="0"/>
              <a:t>Adrenalina solución inyectable</a:t>
            </a:r>
          </a:p>
          <a:p>
            <a:pPr algn="just"/>
            <a:r>
              <a:rPr lang="es-ES" b="1" dirty="0" err="1"/>
              <a:t>Propofol</a:t>
            </a:r>
            <a:r>
              <a:rPr lang="es-ES" b="1" dirty="0"/>
              <a:t> solución inyectable</a:t>
            </a:r>
          </a:p>
          <a:p>
            <a:pPr algn="just"/>
            <a:r>
              <a:rPr lang="es-ES" b="1" dirty="0" err="1"/>
              <a:t>Midazolam</a:t>
            </a:r>
            <a:r>
              <a:rPr lang="es-ES" b="1" dirty="0"/>
              <a:t> de 15 mg </a:t>
            </a:r>
          </a:p>
          <a:p>
            <a:pPr algn="just"/>
            <a:r>
              <a:rPr lang="es-ES" b="1" dirty="0"/>
              <a:t>Cloruro de Sodio</a:t>
            </a:r>
          </a:p>
          <a:p>
            <a:pPr algn="just"/>
            <a:r>
              <a:rPr lang="es-ES" b="1" dirty="0"/>
              <a:t>Cloruro de Potasio</a:t>
            </a:r>
          </a:p>
          <a:p>
            <a:pPr algn="just"/>
            <a:r>
              <a:rPr lang="es-ES" b="1" dirty="0" err="1"/>
              <a:t>Lidocainas</a:t>
            </a:r>
            <a:endParaRPr lang="es-ES" b="1" dirty="0"/>
          </a:p>
          <a:p>
            <a:pPr algn="just"/>
            <a:endParaRPr lang="es-ES" b="1" dirty="0"/>
          </a:p>
          <a:p>
            <a:pPr algn="just"/>
            <a:r>
              <a:rPr lang="es-ES" b="1" dirty="0"/>
              <a:t>Identificación de medicamentos alto riesgo, ubicado en la parte superior de la ampolla </a:t>
            </a:r>
          </a:p>
          <a:p>
            <a:pPr algn="just"/>
            <a:endParaRPr lang="es-ES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4941168"/>
            <a:ext cx="1656184" cy="13937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Imagen 4" descr="LOGO 1">
            <a:extLst>
              <a:ext uri="{FF2B5EF4-FFF2-40B4-BE49-F238E27FC236}">
                <a16:creationId xmlns:a16="http://schemas.microsoft.com/office/drawing/2014/main" id="{6992B91C-5DB5-4213-B562-51BF642D4C71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6174252"/>
            <a:ext cx="1571625" cy="6477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7608646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CO" dirty="0"/>
              <a:t>Ejemplos marcación ALTO RIESGO</a:t>
            </a:r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43609" y="1268760"/>
            <a:ext cx="1296144" cy="1960240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83768" y="1268761"/>
            <a:ext cx="1224136" cy="1960240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90975" y="1268761"/>
            <a:ext cx="725041" cy="1960240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36633" y="1268761"/>
            <a:ext cx="787495" cy="1960240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44745" y="1268761"/>
            <a:ext cx="643479" cy="1960240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802732" y="1268760"/>
            <a:ext cx="649588" cy="1960240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666828" y="1244877"/>
            <a:ext cx="676275" cy="1984124"/>
          </a:xfrm>
          <a:prstGeom prst="rect">
            <a:avLst/>
          </a:prstGeom>
        </p:spPr>
      </p:pic>
      <p:sp>
        <p:nvSpPr>
          <p:cNvPr id="12" name="CuadroTexto 11"/>
          <p:cNvSpPr txBox="1"/>
          <p:nvPr/>
        </p:nvSpPr>
        <p:spPr>
          <a:xfrm>
            <a:off x="886437" y="3145904"/>
            <a:ext cx="810039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3200" b="1" dirty="0">
                <a:solidFill>
                  <a:schemeClr val="accent2">
                    <a:lumMod val="50000"/>
                  </a:schemeClr>
                </a:solidFill>
              </a:rPr>
              <a:t>Ejemplos marcación MEDICAMENTOS LASA </a:t>
            </a:r>
          </a:p>
        </p:txBody>
      </p:sp>
      <p:pic>
        <p:nvPicPr>
          <p:cNvPr id="13" name="Imagen 1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263429" y="4290155"/>
            <a:ext cx="572268" cy="1799357"/>
          </a:xfrm>
          <a:prstGeom prst="rect">
            <a:avLst/>
          </a:prstGeom>
        </p:spPr>
      </p:pic>
      <p:pic>
        <p:nvPicPr>
          <p:cNvPr id="14" name="Imagen 13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039145" y="4290155"/>
            <a:ext cx="601216" cy="1810111"/>
          </a:xfrm>
          <a:prstGeom prst="rect">
            <a:avLst/>
          </a:prstGeom>
        </p:spPr>
      </p:pic>
      <p:pic>
        <p:nvPicPr>
          <p:cNvPr id="15" name="Imagen 14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843809" y="4290155"/>
            <a:ext cx="648071" cy="1810111"/>
          </a:xfrm>
          <a:prstGeom prst="rect">
            <a:avLst/>
          </a:prstGeom>
        </p:spPr>
      </p:pic>
      <p:pic>
        <p:nvPicPr>
          <p:cNvPr id="16" name="Imagen 15" descr="LOGO 1">
            <a:extLst>
              <a:ext uri="{FF2B5EF4-FFF2-40B4-BE49-F238E27FC236}">
                <a16:creationId xmlns:a16="http://schemas.microsoft.com/office/drawing/2014/main" id="{6992B91C-5DB5-4213-B562-51BF642D4C71}"/>
              </a:ext>
            </a:extLst>
          </p:cNvPr>
          <p:cNvPicPr/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6100266"/>
            <a:ext cx="1571625" cy="6477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9517409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1475656" y="2132856"/>
            <a:ext cx="7406640" cy="1472184"/>
          </a:xfrm>
        </p:spPr>
        <p:txBody>
          <a:bodyPr>
            <a:normAutofit fontScale="90000"/>
          </a:bodyPr>
          <a:lstStyle/>
          <a:p>
            <a:pPr algn="ctr"/>
            <a:br>
              <a:rPr lang="es-ES" dirty="0"/>
            </a:br>
            <a:br>
              <a:rPr lang="es-ES" dirty="0"/>
            </a:br>
            <a:br>
              <a:rPr lang="es-ES" dirty="0"/>
            </a:br>
            <a:r>
              <a:rPr lang="es-ES" dirty="0"/>
              <a:t>Gracias</a:t>
            </a: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ES" dirty="0"/>
          </a:p>
        </p:txBody>
      </p:sp>
      <p:pic>
        <p:nvPicPr>
          <p:cNvPr id="4" name="Imagen 3" descr="LOGO 1">
            <a:extLst>
              <a:ext uri="{FF2B5EF4-FFF2-40B4-BE49-F238E27FC236}">
                <a16:creationId xmlns:a16="http://schemas.microsoft.com/office/drawing/2014/main" id="{6992B91C-5DB5-4213-B562-51BF642D4C71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6165304"/>
            <a:ext cx="1571625" cy="6477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141598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OBJETIVO</a:t>
            </a:r>
          </a:p>
        </p:txBody>
      </p:sp>
      <p:sp>
        <p:nvSpPr>
          <p:cNvPr id="3" name="2 Rectángulo"/>
          <p:cNvSpPr/>
          <p:nvPr/>
        </p:nvSpPr>
        <p:spPr>
          <a:xfrm>
            <a:off x="827584" y="1412776"/>
            <a:ext cx="8100392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CO" sz="2800" dirty="0"/>
              <a:t>Mejorar la seguridad en el manejo de los medicamentos de alto riesgo y LASA reduciendo los eventos o incidentes adversos a medicamentos asociados a estos</a:t>
            </a:r>
            <a:r>
              <a:rPr lang="es-CO" sz="2800" b="1" dirty="0"/>
              <a:t>.</a:t>
            </a:r>
            <a:endParaRPr lang="es-ES" sz="2800" dirty="0"/>
          </a:p>
        </p:txBody>
      </p:sp>
      <p:pic>
        <p:nvPicPr>
          <p:cNvPr id="4" name="Imagen 3" descr="LOGO 1">
            <a:extLst>
              <a:ext uri="{FF2B5EF4-FFF2-40B4-BE49-F238E27FC236}">
                <a16:creationId xmlns:a16="http://schemas.microsoft.com/office/drawing/2014/main" id="{6992B91C-5DB5-4213-B562-51BF642D4C71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6210300"/>
            <a:ext cx="1571625" cy="6477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235488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1115616" y="1166843"/>
            <a:ext cx="7560840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b="1" dirty="0"/>
              <a:t>Medicamentos de alto riesgo</a:t>
            </a:r>
            <a:r>
              <a:rPr lang="es-ES" dirty="0"/>
              <a:t>. Son aquellos medicamentos que tienen un riesgo muy elevado de causar daños graves o incluso mortales cuando se comete un error en el curso de su utilización.</a:t>
            </a:r>
          </a:p>
          <a:p>
            <a:pPr algn="just"/>
            <a:endParaRPr lang="es-ES" dirty="0"/>
          </a:p>
          <a:p>
            <a:pPr algn="just"/>
            <a:r>
              <a:rPr lang="es-ES" b="1" dirty="0"/>
              <a:t>Medicamento LASA o “look-</a:t>
            </a:r>
            <a:r>
              <a:rPr lang="es-ES" b="1" dirty="0" err="1"/>
              <a:t>alike</a:t>
            </a:r>
            <a:r>
              <a:rPr lang="es-ES" b="1" dirty="0"/>
              <a:t>, </a:t>
            </a:r>
            <a:r>
              <a:rPr lang="es-ES" b="1" dirty="0" err="1"/>
              <a:t>sound-alike</a:t>
            </a:r>
            <a:r>
              <a:rPr lang="es-ES" b="1" dirty="0"/>
              <a:t>” (PISI: parecen iguales-suenan iguales). </a:t>
            </a:r>
            <a:r>
              <a:rPr lang="es-ES" dirty="0"/>
              <a:t>Son aquellos generadores de errores de medicación por su similitud visual, fonética u ortográfica.</a:t>
            </a:r>
          </a:p>
        </p:txBody>
      </p:sp>
      <p:sp>
        <p:nvSpPr>
          <p:cNvPr id="3" name="2 CuadroTexto"/>
          <p:cNvSpPr txBox="1"/>
          <p:nvPr/>
        </p:nvSpPr>
        <p:spPr>
          <a:xfrm>
            <a:off x="1619672" y="548680"/>
            <a:ext cx="67687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/>
              <a:t>DEFINICIONES</a:t>
            </a:r>
          </a:p>
        </p:txBody>
      </p:sp>
      <p:pic>
        <p:nvPicPr>
          <p:cNvPr id="4" name="Imagen 3" descr="LOGO 1">
            <a:extLst>
              <a:ext uri="{FF2B5EF4-FFF2-40B4-BE49-F238E27FC236}">
                <a16:creationId xmlns:a16="http://schemas.microsoft.com/office/drawing/2014/main" id="{6992B91C-5DB5-4213-B562-51BF642D4C71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328" y="6206852"/>
            <a:ext cx="1571625" cy="6477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235194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971600" y="359898"/>
            <a:ext cx="7867600" cy="1472184"/>
          </a:xfrm>
        </p:spPr>
        <p:txBody>
          <a:bodyPr>
            <a:normAutofit/>
          </a:bodyPr>
          <a:lstStyle/>
          <a:p>
            <a:r>
              <a:rPr lang="es-ES" sz="2800" dirty="0"/>
              <a:t>ALCANCE PROCEDIMIENTO</a:t>
            </a: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043608" y="2276872"/>
            <a:ext cx="7795592" cy="1752600"/>
          </a:xfrm>
        </p:spPr>
        <p:txBody>
          <a:bodyPr>
            <a:noAutofit/>
          </a:bodyPr>
          <a:lstStyle/>
          <a:p>
            <a:pPr algn="just"/>
            <a:r>
              <a:rPr lang="es-CO" sz="2800" dirty="0"/>
              <a:t>Aplica desde la recepción, almacenamiento, distribución de medicamentos en el servicio farmacéutico hasta la administración y seguimiento en la atención de los pacientes en el ambiente hospitalario.</a:t>
            </a:r>
            <a:endParaRPr lang="es-ES" sz="2800" dirty="0"/>
          </a:p>
        </p:txBody>
      </p:sp>
      <p:pic>
        <p:nvPicPr>
          <p:cNvPr id="4" name="Imagen 3" descr="LOGO 1">
            <a:extLst>
              <a:ext uri="{FF2B5EF4-FFF2-40B4-BE49-F238E27FC236}">
                <a16:creationId xmlns:a16="http://schemas.microsoft.com/office/drawing/2014/main" id="{6992B91C-5DB5-4213-B562-51BF642D4C71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8906" y="6210300"/>
            <a:ext cx="1571625" cy="6477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728446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ES" dirty="0"/>
              <a:t>NORMATIVIDAD</a:t>
            </a: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827584" y="1850064"/>
            <a:ext cx="8011616" cy="3019096"/>
          </a:xfrm>
        </p:spPr>
        <p:txBody>
          <a:bodyPr>
            <a:normAutofit fontScale="62500" lnSpcReduction="20000"/>
          </a:bodyPr>
          <a:lstStyle/>
          <a:p>
            <a:pPr marL="484632" indent="-457200">
              <a:buFont typeface="Arial" pitchFamily="34" charset="0"/>
              <a:buChar char="•"/>
            </a:pPr>
            <a:r>
              <a:rPr lang="es-ES" sz="3400" b="1" dirty="0">
                <a:latin typeface="Arial" pitchFamily="34" charset="0"/>
                <a:cs typeface="Arial" pitchFamily="34" charset="0"/>
              </a:rPr>
              <a:t>Ley 100 de 1993</a:t>
            </a:r>
            <a:r>
              <a:rPr lang="es-ES" sz="3400" dirty="0">
                <a:latin typeface="Arial" pitchFamily="34" charset="0"/>
                <a:cs typeface="Arial" pitchFamily="34" charset="0"/>
              </a:rPr>
              <a:t>: El sistema general de seguridad social en Salud</a:t>
            </a:r>
          </a:p>
          <a:p>
            <a:pPr marL="484632" indent="-457200">
              <a:buFont typeface="Arial" pitchFamily="34" charset="0"/>
              <a:buChar char="•"/>
            </a:pPr>
            <a:r>
              <a:rPr lang="es-ES" sz="3400" b="1" dirty="0">
                <a:latin typeface="Arial" pitchFamily="34" charset="0"/>
                <a:cs typeface="Arial" pitchFamily="34" charset="0"/>
              </a:rPr>
              <a:t>Decreto 2200 de 2005 </a:t>
            </a:r>
            <a:r>
              <a:rPr lang="es-ES" sz="3400" dirty="0">
                <a:latin typeface="Arial" pitchFamily="34" charset="0"/>
                <a:cs typeface="Arial" pitchFamily="34" charset="0"/>
              </a:rPr>
              <a:t>Reglamenta el Servicio farmacéutico </a:t>
            </a:r>
          </a:p>
          <a:p>
            <a:pPr marL="484632" indent="-457200">
              <a:buFont typeface="Arial" pitchFamily="34" charset="0"/>
              <a:buChar char="•"/>
            </a:pPr>
            <a:r>
              <a:rPr lang="es-ES" sz="3400" b="1" dirty="0">
                <a:latin typeface="Arial" pitchFamily="34" charset="0"/>
                <a:cs typeface="Arial" pitchFamily="34" charset="0"/>
              </a:rPr>
              <a:t>Decreto 1011 de 2006 </a:t>
            </a:r>
            <a:r>
              <a:rPr lang="es-ES" sz="3400" dirty="0">
                <a:latin typeface="Arial" pitchFamily="34" charset="0"/>
                <a:cs typeface="Arial" pitchFamily="34" charset="0"/>
              </a:rPr>
              <a:t>Sistema obligatorio de garantía De calidad de atención en salud</a:t>
            </a:r>
          </a:p>
          <a:p>
            <a:pPr marL="484632" indent="-457200">
              <a:buFont typeface="Arial" pitchFamily="34" charset="0"/>
              <a:buChar char="•"/>
            </a:pPr>
            <a:r>
              <a:rPr lang="es-ES" sz="3400" b="1" dirty="0">
                <a:latin typeface="Arial" pitchFamily="34" charset="0"/>
                <a:cs typeface="Arial" pitchFamily="34" charset="0"/>
              </a:rPr>
              <a:t>Resolución 1445 de 2006 </a:t>
            </a:r>
            <a:r>
              <a:rPr lang="es-ES" sz="3400" dirty="0">
                <a:latin typeface="Arial" pitchFamily="34" charset="0"/>
                <a:cs typeface="Arial" pitchFamily="34" charset="0"/>
              </a:rPr>
              <a:t>Sistema único de acreditación </a:t>
            </a:r>
          </a:p>
          <a:p>
            <a:pPr marL="484632" indent="-457200">
              <a:buFont typeface="Arial" pitchFamily="34" charset="0"/>
              <a:buChar char="•"/>
            </a:pPr>
            <a:r>
              <a:rPr lang="es-ES" sz="3400" b="1" dirty="0">
                <a:latin typeface="Arial" pitchFamily="34" charset="0"/>
                <a:cs typeface="Arial" pitchFamily="34" charset="0"/>
              </a:rPr>
              <a:t>Resolución 1403 de 2007</a:t>
            </a:r>
            <a:r>
              <a:rPr lang="es-ES" sz="3400" dirty="0">
                <a:latin typeface="Arial" pitchFamily="34" charset="0"/>
                <a:cs typeface="Arial" pitchFamily="34" charset="0"/>
              </a:rPr>
              <a:t>. Modelo de gestión del Servicio Farmacéutico</a:t>
            </a:r>
          </a:p>
          <a:p>
            <a:pPr marL="484632" indent="-457200">
              <a:buFont typeface="Arial" pitchFamily="34" charset="0"/>
              <a:buChar char="•"/>
            </a:pPr>
            <a:r>
              <a:rPr lang="es-ES" sz="3400" b="1" dirty="0">
                <a:latin typeface="Arial" pitchFamily="34" charset="0"/>
                <a:cs typeface="Arial" pitchFamily="34" charset="0"/>
              </a:rPr>
              <a:t>Resolución 3100 de 2020</a:t>
            </a:r>
            <a:r>
              <a:rPr lang="es-ES" sz="3400" dirty="0">
                <a:latin typeface="Arial" pitchFamily="34" charset="0"/>
                <a:cs typeface="Arial" pitchFamily="34" charset="0"/>
              </a:rPr>
              <a:t>, Sistema Único de Habilitación</a:t>
            </a:r>
          </a:p>
          <a:p>
            <a:pPr marL="484632" indent="-457200">
              <a:buFont typeface="Arial" pitchFamily="34" charset="0"/>
              <a:buChar char="•"/>
            </a:pPr>
            <a:endParaRPr lang="es-ES" dirty="0"/>
          </a:p>
        </p:txBody>
      </p:sp>
      <p:pic>
        <p:nvPicPr>
          <p:cNvPr id="4" name="Imagen 3" descr="LOGO 1">
            <a:extLst>
              <a:ext uri="{FF2B5EF4-FFF2-40B4-BE49-F238E27FC236}">
                <a16:creationId xmlns:a16="http://schemas.microsoft.com/office/drawing/2014/main" id="{6992B91C-5DB5-4213-B562-51BF642D4C71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8785" y="6174252"/>
            <a:ext cx="1571625" cy="6477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1705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899592" y="23664"/>
            <a:ext cx="7992888" cy="957064"/>
          </a:xfrm>
        </p:spPr>
        <p:txBody>
          <a:bodyPr>
            <a:normAutofit/>
          </a:bodyPr>
          <a:lstStyle/>
          <a:p>
            <a:pPr algn="ctr"/>
            <a:r>
              <a:rPr lang="es-ES" sz="2400" b="1" dirty="0"/>
              <a:t>RECOMENDACIONES A LOS PROFESIONALES DE LA SALUD</a:t>
            </a: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811012" y="1124744"/>
            <a:ext cx="8170048" cy="1728192"/>
          </a:xfrm>
        </p:spPr>
        <p:txBody>
          <a:bodyPr>
            <a:noAutofit/>
          </a:bodyPr>
          <a:lstStyle/>
          <a:p>
            <a:pPr algn="just"/>
            <a:r>
              <a:rPr lang="es-ES" sz="2000" dirty="0">
                <a:latin typeface="Arial" pitchFamily="34" charset="0"/>
                <a:cs typeface="Arial" pitchFamily="34" charset="0"/>
              </a:rPr>
              <a:t>El uso de medicamentos comprende la prevención de los errores de medicación (EM) que afectan pacientes en niveles hospitalarios y ambulatorios, los cuales entre otras causas, se deben al desconocimiento o incumplimiento, total o parcial, de las secuencias correctas de utilización de los medicamentos, presentándose:</a:t>
            </a:r>
          </a:p>
          <a:p>
            <a:pPr marL="370332" indent="-342900" algn="just">
              <a:buFont typeface="Arial" pitchFamily="34" charset="0"/>
              <a:buChar char="•"/>
            </a:pPr>
            <a:r>
              <a:rPr lang="es-ES" sz="2000" dirty="0">
                <a:latin typeface="Arial" pitchFamily="34" charset="0"/>
                <a:cs typeface="Arial" pitchFamily="34" charset="0"/>
              </a:rPr>
              <a:t>Omisión en la administración de medicamentos necesarios, </a:t>
            </a:r>
          </a:p>
          <a:p>
            <a:pPr marL="370332" indent="-342900" algn="just">
              <a:buFont typeface="Arial" pitchFamily="34" charset="0"/>
              <a:buChar char="•"/>
            </a:pPr>
            <a:r>
              <a:rPr lang="es-ES" sz="2000" dirty="0">
                <a:latin typeface="Arial" pitchFamily="34" charset="0"/>
                <a:cs typeface="Arial" pitchFamily="34" charset="0"/>
              </a:rPr>
              <a:t>Dosis incorrecta, </a:t>
            </a:r>
          </a:p>
          <a:p>
            <a:pPr marL="370332" indent="-342900" algn="just">
              <a:buFont typeface="Arial" pitchFamily="34" charset="0"/>
              <a:buChar char="•"/>
            </a:pPr>
            <a:r>
              <a:rPr lang="es-ES" sz="2000" dirty="0">
                <a:latin typeface="Arial" pitchFamily="34" charset="0"/>
                <a:cs typeface="Arial" pitchFamily="34" charset="0"/>
              </a:rPr>
              <a:t>Medicamento no prescrito</a:t>
            </a:r>
          </a:p>
          <a:p>
            <a:pPr marL="370332" indent="-342900" algn="just">
              <a:buFont typeface="Arial" pitchFamily="34" charset="0"/>
              <a:buChar char="•"/>
            </a:pPr>
            <a:r>
              <a:rPr lang="es-ES" sz="2000" dirty="0">
                <a:latin typeface="Arial" pitchFamily="34" charset="0"/>
                <a:cs typeface="Arial" pitchFamily="34" charset="0"/>
              </a:rPr>
              <a:t>Administración incorrecta</a:t>
            </a:r>
          </a:p>
          <a:p>
            <a:pPr marL="484632" indent="-457200">
              <a:buFont typeface="Arial" pitchFamily="34" charset="0"/>
              <a:buChar char="•"/>
            </a:pPr>
            <a:r>
              <a:rPr lang="es-ES" sz="2000" dirty="0">
                <a:latin typeface="Arial" pitchFamily="34" charset="0"/>
                <a:cs typeface="Arial" pitchFamily="34" charset="0"/>
              </a:rPr>
              <a:t>Paciente equivocado</a:t>
            </a:r>
          </a:p>
          <a:p>
            <a:pPr marL="484632" indent="-457200">
              <a:buFont typeface="Arial" pitchFamily="34" charset="0"/>
              <a:buChar char="•"/>
            </a:pPr>
            <a:r>
              <a:rPr lang="es-ES" sz="2000" dirty="0">
                <a:latin typeface="Arial" pitchFamily="34" charset="0"/>
                <a:cs typeface="Arial" pitchFamily="34" charset="0"/>
              </a:rPr>
              <a:t>Error de preparación</a:t>
            </a:r>
          </a:p>
          <a:p>
            <a:pPr marL="370332" indent="-342900">
              <a:buFont typeface="Arial" panose="020B0604020202020204" pitchFamily="34" charset="0"/>
              <a:buChar char="•"/>
            </a:pPr>
            <a:r>
              <a:rPr lang="es-ES" sz="2000" dirty="0">
                <a:latin typeface="Arial" pitchFamily="34" charset="0"/>
                <a:cs typeface="Arial" pitchFamily="34" charset="0"/>
              </a:rPr>
              <a:t>Técnica de administración incorrecta</a:t>
            </a:r>
          </a:p>
          <a:p>
            <a:pPr marL="484632" indent="-457200">
              <a:buFont typeface="Arial" pitchFamily="34" charset="0"/>
              <a:buChar char="•"/>
            </a:pPr>
            <a:r>
              <a:rPr lang="es-ES" sz="2000" dirty="0">
                <a:latin typeface="Arial" pitchFamily="34" charset="0"/>
                <a:cs typeface="Arial" pitchFamily="34" charset="0"/>
              </a:rPr>
              <a:t>Vía de administración incorrecta</a:t>
            </a:r>
          </a:p>
          <a:p>
            <a:pPr marL="370332" indent="-342900" algn="just">
              <a:buFont typeface="Arial" pitchFamily="34" charset="0"/>
              <a:buChar char="•"/>
            </a:pPr>
            <a:r>
              <a:rPr lang="es-ES" sz="2000" dirty="0">
                <a:latin typeface="Arial" pitchFamily="34" charset="0"/>
                <a:cs typeface="Arial" pitchFamily="34" charset="0"/>
              </a:rPr>
              <a:t>Error en prescripción</a:t>
            </a:r>
          </a:p>
          <a:p>
            <a:pPr marL="370332" indent="-342900" algn="just">
              <a:buFont typeface="Arial" pitchFamily="34" charset="0"/>
              <a:buChar char="•"/>
            </a:pPr>
            <a:endParaRPr lang="es-ES" sz="2000" dirty="0">
              <a:latin typeface="Arial" pitchFamily="34" charset="0"/>
              <a:cs typeface="Arial" pitchFamily="34" charset="0"/>
            </a:endParaRPr>
          </a:p>
          <a:p>
            <a:pPr marL="370332" indent="-342900" algn="just">
              <a:buFont typeface="Arial" pitchFamily="34" charset="0"/>
              <a:buChar char="•"/>
            </a:pPr>
            <a:endParaRPr lang="es-ES" sz="2000" dirty="0">
              <a:latin typeface="Arial" pitchFamily="34" charset="0"/>
              <a:cs typeface="Arial" pitchFamily="34" charset="0"/>
            </a:endParaRPr>
          </a:p>
          <a:p>
            <a:pPr marL="370332" indent="-342900" algn="just">
              <a:buFont typeface="Arial" pitchFamily="34" charset="0"/>
              <a:buChar char="•"/>
            </a:pPr>
            <a:endParaRPr lang="es-ES" sz="20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Imagen 3" descr="LOGO 1">
            <a:extLst>
              <a:ext uri="{FF2B5EF4-FFF2-40B4-BE49-F238E27FC236}">
                <a16:creationId xmlns:a16="http://schemas.microsoft.com/office/drawing/2014/main" id="{6992B91C-5DB5-4213-B562-51BF642D4C71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6472" y="6186636"/>
            <a:ext cx="1571625" cy="6477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8973523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764846"/>
          </a:xfrm>
        </p:spPr>
        <p:txBody>
          <a:bodyPr>
            <a:normAutofit/>
          </a:bodyPr>
          <a:lstStyle/>
          <a:p>
            <a:r>
              <a:rPr lang="es-ES" sz="2400" dirty="0">
                <a:latin typeface="Arial" pitchFamily="34" charset="0"/>
                <a:cs typeface="Arial" pitchFamily="34" charset="0"/>
              </a:rPr>
              <a:t>COMO PREVENIRLOS?</a:t>
            </a: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827584" y="1484784"/>
            <a:ext cx="8136904" cy="2117880"/>
          </a:xfrm>
        </p:spPr>
        <p:txBody>
          <a:bodyPr>
            <a:normAutofit fontScale="25000" lnSpcReduction="20000"/>
          </a:bodyPr>
          <a:lstStyle/>
          <a:p>
            <a:r>
              <a:rPr lang="es-ES" sz="7400" b="1" dirty="0">
                <a:latin typeface="Arial" pitchFamily="34" charset="0"/>
                <a:cs typeface="Arial" pitchFamily="34" charset="0"/>
              </a:rPr>
              <a:t>Procesos servicios farmacéutico</a:t>
            </a:r>
          </a:p>
          <a:p>
            <a:pPr marL="484632" indent="-457200">
              <a:buAutoNum type="arabicPeriod"/>
            </a:pPr>
            <a:r>
              <a:rPr lang="es-ES" sz="7400" b="1" dirty="0">
                <a:latin typeface="Arial" pitchFamily="34" charset="0"/>
                <a:cs typeface="Arial" pitchFamily="34" charset="0"/>
              </a:rPr>
              <a:t>Selección: </a:t>
            </a:r>
            <a:endParaRPr lang="es-ES" sz="7400" dirty="0">
              <a:latin typeface="Arial" pitchFamily="34" charset="0"/>
              <a:cs typeface="Arial" pitchFamily="34" charset="0"/>
            </a:endParaRPr>
          </a:p>
          <a:p>
            <a:pPr marL="484632" indent="-457200">
              <a:buAutoNum type="alphaLcPeriod"/>
            </a:pPr>
            <a:r>
              <a:rPr lang="es-ES" sz="7400" dirty="0">
                <a:latin typeface="Arial" pitchFamily="34" charset="0"/>
                <a:cs typeface="Arial" pitchFamily="34" charset="0"/>
              </a:rPr>
              <a:t>Listado básico institucional</a:t>
            </a:r>
          </a:p>
          <a:p>
            <a:pPr marL="484632" indent="-457200">
              <a:buAutoNum type="alphaLcPeriod"/>
            </a:pPr>
            <a:r>
              <a:rPr lang="es-ES" sz="7400" dirty="0">
                <a:latin typeface="Arial" pitchFamily="34" charset="0"/>
                <a:cs typeface="Arial" pitchFamily="34" charset="0"/>
              </a:rPr>
              <a:t>Consumos históricos</a:t>
            </a:r>
          </a:p>
          <a:p>
            <a:pPr marL="484632" indent="-457200">
              <a:buAutoNum type="alphaLcPeriod"/>
            </a:pPr>
            <a:r>
              <a:rPr lang="es-ES" sz="7400" dirty="0">
                <a:latin typeface="Arial" pitchFamily="34" charset="0"/>
                <a:cs typeface="Arial" pitchFamily="34" charset="0"/>
              </a:rPr>
              <a:t>Guías de practica clínica</a:t>
            </a:r>
          </a:p>
          <a:p>
            <a:pPr marL="484632" indent="-457200">
              <a:buAutoNum type="alphaLcPeriod"/>
            </a:pPr>
            <a:r>
              <a:rPr lang="es-ES" sz="7400" dirty="0">
                <a:latin typeface="Arial" pitchFamily="34" charset="0"/>
                <a:cs typeface="Arial" pitchFamily="34" charset="0"/>
              </a:rPr>
              <a:t>Criterios de marcación para los medicamentos de alto riesgo y LASA</a:t>
            </a:r>
          </a:p>
          <a:p>
            <a:pPr marL="484632" indent="-457200">
              <a:buAutoNum type="alphaLcPeriod"/>
            </a:pPr>
            <a:r>
              <a:rPr lang="es-ES" sz="7400" dirty="0">
                <a:latin typeface="Arial" pitchFamily="34" charset="0"/>
                <a:cs typeface="Arial" pitchFamily="34" charset="0"/>
              </a:rPr>
              <a:t>Análisis consolidado de reportes de </a:t>
            </a:r>
            <a:r>
              <a:rPr lang="es-ES" sz="7400" dirty="0" err="1">
                <a:latin typeface="Arial" pitchFamily="34" charset="0"/>
                <a:cs typeface="Arial" pitchFamily="34" charset="0"/>
              </a:rPr>
              <a:t>farmacovigilancia</a:t>
            </a:r>
            <a:endParaRPr lang="es-ES" sz="7400" dirty="0">
              <a:latin typeface="Arial" pitchFamily="34" charset="0"/>
              <a:cs typeface="Arial" pitchFamily="34" charset="0"/>
            </a:endParaRPr>
          </a:p>
          <a:p>
            <a:pPr marL="484632" indent="-457200">
              <a:buAutoNum type="alphaLcPeriod"/>
            </a:pPr>
            <a:endParaRPr lang="es-ES" sz="2400" dirty="0"/>
          </a:p>
          <a:p>
            <a:pPr marL="484632" indent="-457200">
              <a:buAutoNum type="alphaLcPeriod"/>
            </a:pPr>
            <a:endParaRPr lang="es-ES" sz="24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4299594"/>
            <a:ext cx="4464495" cy="23697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Imagen 4" descr="LOGO 1">
            <a:extLst>
              <a:ext uri="{FF2B5EF4-FFF2-40B4-BE49-F238E27FC236}">
                <a16:creationId xmlns:a16="http://schemas.microsoft.com/office/drawing/2014/main" id="{6992B91C-5DB5-4213-B562-51BF642D4C71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2375" y="6174252"/>
            <a:ext cx="1571625" cy="6477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080202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ES" dirty="0"/>
              <a:t>Adquisición</a:t>
            </a: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85000" lnSpcReduction="20000"/>
          </a:bodyPr>
          <a:lstStyle/>
          <a:p>
            <a:pPr marL="484632" indent="-457200">
              <a:buFont typeface="Arial" pitchFamily="34" charset="0"/>
              <a:buChar char="•"/>
            </a:pPr>
            <a:r>
              <a:rPr lang="es-ES" dirty="0"/>
              <a:t>Seguimiento y evaluación a proveedores</a:t>
            </a:r>
          </a:p>
          <a:p>
            <a:pPr marL="484632" indent="-457200">
              <a:buFont typeface="Arial" pitchFamily="34" charset="0"/>
              <a:buChar char="•"/>
            </a:pPr>
            <a:r>
              <a:rPr lang="es-ES" dirty="0"/>
              <a:t>Criterios técnicos del químico farmacéutico</a:t>
            </a:r>
          </a:p>
          <a:p>
            <a:pPr marL="484632" indent="-457200">
              <a:buFont typeface="Arial" pitchFamily="34" charset="0"/>
              <a:buChar char="•"/>
            </a:pPr>
            <a:r>
              <a:rPr lang="es-ES" dirty="0"/>
              <a:t>Manejo de inventarios, punto y tiempo de reposición </a:t>
            </a:r>
          </a:p>
          <a:p>
            <a:pPr marL="484632" indent="-457200">
              <a:buFont typeface="Arial" pitchFamily="34" charset="0"/>
              <a:buChar char="•"/>
            </a:pPr>
            <a:r>
              <a:rPr lang="es-ES" dirty="0"/>
              <a:t>Niveles mínimos de existencia </a:t>
            </a:r>
          </a:p>
          <a:p>
            <a:pPr marL="484632" indent="-457200">
              <a:buFont typeface="Arial" pitchFamily="34" charset="0"/>
              <a:buChar char="•"/>
            </a:pPr>
            <a:r>
              <a:rPr lang="es-ES" dirty="0"/>
              <a:t>Oportunidad de entrega del proveedor 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8093" y="3717032"/>
            <a:ext cx="3181350" cy="2390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Imagen 4" descr="LOGO 1">
            <a:extLst>
              <a:ext uri="{FF2B5EF4-FFF2-40B4-BE49-F238E27FC236}">
                <a16:creationId xmlns:a16="http://schemas.microsoft.com/office/drawing/2014/main" id="{6992B91C-5DB5-4213-B562-51BF642D4C71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3917" y="6174252"/>
            <a:ext cx="1571625" cy="6477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3164441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1403648" y="548680"/>
            <a:ext cx="7406640" cy="908862"/>
          </a:xfrm>
        </p:spPr>
        <p:txBody>
          <a:bodyPr>
            <a:normAutofit fontScale="90000"/>
          </a:bodyPr>
          <a:lstStyle/>
          <a:p>
            <a:r>
              <a:rPr lang="es-ES" dirty="0"/>
              <a:t>Recepción</a:t>
            </a:r>
            <a:br>
              <a:rPr lang="es-ES" dirty="0"/>
            </a:br>
            <a:endParaRPr lang="es-ES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115616" y="908720"/>
            <a:ext cx="7406640" cy="1752600"/>
          </a:xfrm>
        </p:spPr>
        <p:txBody>
          <a:bodyPr>
            <a:normAutofit fontScale="25000" lnSpcReduction="20000"/>
          </a:bodyPr>
          <a:lstStyle/>
          <a:p>
            <a:pPr marL="484632" indent="-457200" algn="just">
              <a:buFont typeface="Arial" pitchFamily="34" charset="0"/>
              <a:buChar char="•"/>
            </a:pPr>
            <a:r>
              <a:rPr lang="es-ES" sz="8000" dirty="0">
                <a:latin typeface="Arial" pitchFamily="34" charset="0"/>
                <a:cs typeface="Arial" pitchFamily="34" charset="0"/>
              </a:rPr>
              <a:t>Descripción exhaustiva de medicamentos de alto riesgo</a:t>
            </a:r>
          </a:p>
          <a:p>
            <a:pPr marL="484632" indent="-457200" algn="just">
              <a:buFont typeface="Arial" pitchFamily="34" charset="0"/>
              <a:buChar char="•"/>
            </a:pPr>
            <a:r>
              <a:rPr lang="es-ES" sz="8000" dirty="0">
                <a:latin typeface="Arial" pitchFamily="34" charset="0"/>
                <a:cs typeface="Arial" pitchFamily="34" charset="0"/>
              </a:rPr>
              <a:t>Recepción técnica al 100% de los medicamentos alto riesgo </a:t>
            </a:r>
          </a:p>
          <a:p>
            <a:pPr marL="484632" indent="-457200" algn="just">
              <a:buFont typeface="Arial" pitchFamily="34" charset="0"/>
              <a:buChar char="•"/>
            </a:pPr>
            <a:r>
              <a:rPr lang="es-ES" sz="8000" dirty="0">
                <a:latin typeface="Arial" pitchFamily="34" charset="0"/>
                <a:cs typeface="Arial" pitchFamily="34" charset="0"/>
              </a:rPr>
              <a:t>Sistemas de marcación:</a:t>
            </a:r>
          </a:p>
          <a:p>
            <a:pPr algn="just"/>
            <a:r>
              <a:rPr lang="es-ES" sz="8000" dirty="0">
                <a:latin typeface="Arial" pitchFamily="34" charset="0"/>
                <a:cs typeface="Arial" pitchFamily="34" charset="0"/>
              </a:rPr>
              <a:t>	a. Medicamentos de alto riesgo</a:t>
            </a:r>
          </a:p>
          <a:p>
            <a:pPr algn="just"/>
            <a:r>
              <a:rPr lang="es-ES" sz="8000" dirty="0">
                <a:latin typeface="Arial" pitchFamily="34" charset="0"/>
                <a:cs typeface="Arial" pitchFamily="34" charset="0"/>
              </a:rPr>
              <a:t>	b. Medicamentos de control 	especial</a:t>
            </a:r>
          </a:p>
          <a:p>
            <a:pPr algn="just"/>
            <a:r>
              <a:rPr lang="es-ES" sz="8000" dirty="0">
                <a:latin typeface="Arial" pitchFamily="34" charset="0"/>
                <a:cs typeface="Arial" pitchFamily="34" charset="0"/>
              </a:rPr>
              <a:t>	c. Medicamentos LASA</a:t>
            </a:r>
          </a:p>
          <a:p>
            <a:pPr marL="484632" indent="-457200" algn="just">
              <a:buFont typeface="Wingdings" pitchFamily="2" charset="2"/>
              <a:buChar char="§"/>
            </a:pPr>
            <a:r>
              <a:rPr lang="es-ES" sz="8000" dirty="0">
                <a:latin typeface="Arial" pitchFamily="34" charset="0"/>
                <a:cs typeface="Arial" pitchFamily="34" charset="0"/>
              </a:rPr>
              <a:t>Identificación de medicamentos fotosensibles, termo sensibles, higroscópicos y cadena de frio</a:t>
            </a:r>
          </a:p>
          <a:p>
            <a:pPr marL="484632" indent="-457200">
              <a:buFont typeface="Arial" pitchFamily="34" charset="0"/>
              <a:buChar char="•"/>
            </a:pPr>
            <a:endParaRPr lang="es-ES" dirty="0"/>
          </a:p>
          <a:p>
            <a:pPr marL="484632" indent="-457200">
              <a:buFont typeface="Arial" pitchFamily="34" charset="0"/>
              <a:buChar char="•"/>
            </a:pPr>
            <a:endParaRPr lang="es-ES" dirty="0"/>
          </a:p>
          <a:p>
            <a:pPr marL="484632" indent="-457200">
              <a:buFont typeface="Arial" pitchFamily="34" charset="0"/>
              <a:buChar char="•"/>
            </a:pPr>
            <a:endParaRPr lang="es-E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4725144"/>
            <a:ext cx="3648075" cy="178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Imagen 4" descr="LOGO 1">
            <a:extLst>
              <a:ext uri="{FF2B5EF4-FFF2-40B4-BE49-F238E27FC236}">
                <a16:creationId xmlns:a16="http://schemas.microsoft.com/office/drawing/2014/main" id="{6992B91C-5DB5-4213-B562-51BF642D4C71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2375" y="6093296"/>
            <a:ext cx="1571625" cy="6477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2409587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olsticio">
  <a:themeElements>
    <a:clrScheme name="Viajes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Solsticio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olsticio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144</TotalTime>
  <Words>958</Words>
  <Application>Microsoft Office PowerPoint</Application>
  <PresentationFormat>Presentación en pantalla (4:3)</PresentationFormat>
  <Paragraphs>128</Paragraphs>
  <Slides>18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18</vt:i4>
      </vt:variant>
    </vt:vector>
  </HeadingPairs>
  <TitlesOfParts>
    <vt:vector size="24" baseType="lpstr">
      <vt:lpstr>Arial</vt:lpstr>
      <vt:lpstr>Gill Sans MT</vt:lpstr>
      <vt:lpstr>Verdana</vt:lpstr>
      <vt:lpstr>Wingdings</vt:lpstr>
      <vt:lpstr>Wingdings 2</vt:lpstr>
      <vt:lpstr>Solsticio</vt:lpstr>
      <vt:lpstr>MEDICAMENTOS LASA Y MEDICAMENTOS ALTO RIESGO </vt:lpstr>
      <vt:lpstr>OBJETIVO</vt:lpstr>
      <vt:lpstr>Presentación de PowerPoint</vt:lpstr>
      <vt:lpstr>ALCANCE PROCEDIMIENTO</vt:lpstr>
      <vt:lpstr>NORMATIVIDAD</vt:lpstr>
      <vt:lpstr>RECOMENDACIONES A LOS PROFESIONALES DE LA SALUD</vt:lpstr>
      <vt:lpstr>COMO PREVENIRLOS?</vt:lpstr>
      <vt:lpstr>Adquisición</vt:lpstr>
      <vt:lpstr>Recepción </vt:lpstr>
      <vt:lpstr>Prescripción</vt:lpstr>
      <vt:lpstr>Distribución</vt:lpstr>
      <vt:lpstr>Almacenamiento</vt:lpstr>
      <vt:lpstr>POR ENFERMERIA</vt:lpstr>
      <vt:lpstr>Medicamentos LASA</vt:lpstr>
      <vt:lpstr>Presentación de PowerPoint</vt:lpstr>
      <vt:lpstr>Medicamentos Alto Riesgo</vt:lpstr>
      <vt:lpstr>Ejemplos marcación ALTO RIESGO</vt:lpstr>
      <vt:lpstr>   Gracias</vt:lpstr>
    </vt:vector>
  </TitlesOfParts>
  <Company>Clinica Fundadores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MEDICAMENTOS LASA Y MEDICAMENTOS ALTO RIESGO CLINICA FUNDADORES ARMENIA SAS</dc:title>
  <dc:creator>Usuario</dc:creator>
  <cp:lastModifiedBy>ADRIANA LINARES</cp:lastModifiedBy>
  <cp:revision>25</cp:revision>
  <dcterms:created xsi:type="dcterms:W3CDTF">2020-05-08T17:31:26Z</dcterms:created>
  <dcterms:modified xsi:type="dcterms:W3CDTF">2020-12-02T21:06:47Z</dcterms:modified>
</cp:coreProperties>
</file>