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69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8509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3924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0360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041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37325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3633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71605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95148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50373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78205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83254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forms/d/e/1FAIpQLSefgjUSq6QM-jXK43WTpnHVyxUbNzfH8nw26EblQHJyixWDow/viewform?usp=sf_link" TargetMode="External"/><Relationship Id="rId2" Type="http://schemas.openxmlformats.org/officeDocument/2006/relationships/hyperlink" Target="https://youtu.be/m5bPl9JhR90" TargetMode="Externa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97280" y="758952"/>
            <a:ext cx="10058400" cy="2286173"/>
          </a:xfrm>
        </p:spPr>
        <p:txBody>
          <a:bodyPr/>
          <a:lstStyle/>
          <a:p>
            <a:pPr algn="ctr"/>
            <a:r>
              <a:rPr lang="es-CO" b="1" dirty="0"/>
              <a:t>IDENTIFICACIÓN DEL PACIENTE</a:t>
            </a:r>
          </a:p>
        </p:txBody>
      </p:sp>
      <p:sp>
        <p:nvSpPr>
          <p:cNvPr id="3" name="Subtítulo 2"/>
          <p:cNvSpPr>
            <a:spLocks noGrp="1"/>
          </p:cNvSpPr>
          <p:nvPr>
            <p:ph type="subTitle" idx="1"/>
          </p:nvPr>
        </p:nvSpPr>
        <p:spPr/>
        <p:txBody>
          <a:bodyPr/>
          <a:lstStyle/>
          <a:p>
            <a:pPr algn="ctr"/>
            <a:r>
              <a:rPr lang="es-CO" dirty="0"/>
              <a:t>En los procesos asistenciales</a:t>
            </a:r>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1686905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CO" dirty="0"/>
              <a:t>Análisis</a:t>
            </a:r>
          </a:p>
        </p:txBody>
      </p:sp>
      <p:pic>
        <p:nvPicPr>
          <p:cNvPr id="10" name="Imagen 9"/>
          <p:cNvPicPr>
            <a:picLocks noChangeAspect="1"/>
          </p:cNvPicPr>
          <p:nvPr/>
        </p:nvPicPr>
        <p:blipFill rotWithShape="1">
          <a:blip r:embed="rId2"/>
          <a:srcRect l="23157" t="19487" r="26266" b="21966"/>
          <a:stretch/>
        </p:blipFill>
        <p:spPr>
          <a:xfrm>
            <a:off x="2553418" y="1954747"/>
            <a:ext cx="6349041" cy="4134119"/>
          </a:xfrm>
          <a:prstGeom prst="rect">
            <a:avLst/>
          </a:prstGeom>
        </p:spPr>
      </p:pic>
      <p:pic>
        <p:nvPicPr>
          <p:cNvPr id="5" name="Imagen 4" descr="LOGO 1">
            <a:extLst>
              <a:ext uri="{FF2B5EF4-FFF2-40B4-BE49-F238E27FC236}">
                <a16:creationId xmlns:a16="http://schemas.microsoft.com/office/drawing/2014/main" id="{6992B91C-5DB5-4213-B562-51BF642D4C7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620375" y="6247547"/>
            <a:ext cx="1571625" cy="647700"/>
          </a:xfrm>
          <a:prstGeom prst="rect">
            <a:avLst/>
          </a:prstGeom>
          <a:noFill/>
          <a:ln>
            <a:noFill/>
          </a:ln>
        </p:spPr>
      </p:pic>
    </p:spTree>
    <p:extLst>
      <p:ext uri="{BB962C8B-B14F-4D97-AF65-F5344CB8AC3E}">
        <p14:creationId xmlns:p14="http://schemas.microsoft.com/office/powerpoint/2010/main" val="3882841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Conclusiones</a:t>
            </a:r>
          </a:p>
        </p:txBody>
      </p:sp>
      <p:sp>
        <p:nvSpPr>
          <p:cNvPr id="3" name="Rectángulo 2"/>
          <p:cNvSpPr/>
          <p:nvPr/>
        </p:nvSpPr>
        <p:spPr>
          <a:xfrm>
            <a:off x="1097280" y="2374541"/>
            <a:ext cx="10274060" cy="2585323"/>
          </a:xfrm>
          <a:prstGeom prst="rect">
            <a:avLst/>
          </a:prstGeom>
        </p:spPr>
        <p:txBody>
          <a:bodyPr wrap="square">
            <a:spAutoFit/>
          </a:bodyPr>
          <a:lstStyle/>
          <a:p>
            <a:pPr algn="just"/>
            <a:r>
              <a:rPr lang="es-CO" dirty="0"/>
              <a:t>•	Independientemente de la tecnología o el enfoque empleado para identificar a los pacientes con exactitud, la </a:t>
            </a:r>
            <a:r>
              <a:rPr lang="es-CO" b="1" dirty="0"/>
              <a:t>planificación</a:t>
            </a:r>
            <a:r>
              <a:rPr lang="es-CO" dirty="0"/>
              <a:t> cuidadosa de los procesos  de atención  asegurará la debida </a:t>
            </a:r>
            <a:r>
              <a:rPr lang="es-CO" b="1" dirty="0"/>
              <a:t>identificación</a:t>
            </a:r>
            <a:r>
              <a:rPr lang="es-CO" dirty="0"/>
              <a:t> </a:t>
            </a:r>
            <a:r>
              <a:rPr lang="es-CO" b="1" dirty="0"/>
              <a:t>del</a:t>
            </a:r>
            <a:r>
              <a:rPr lang="es-CO" dirty="0"/>
              <a:t> </a:t>
            </a:r>
            <a:r>
              <a:rPr lang="es-CO" b="1" dirty="0"/>
              <a:t>paciente antes </a:t>
            </a:r>
            <a:r>
              <a:rPr lang="es-CO" dirty="0"/>
              <a:t>de cualquier intervención médica y proporcionará una atención más segura, con, considerablemente, menos errores.</a:t>
            </a:r>
          </a:p>
          <a:p>
            <a:pPr algn="just"/>
            <a:r>
              <a:rPr lang="es-CO" dirty="0"/>
              <a:t>•	Existen nuevas tecnologías que pueden mejorar la identificación del paciente, por ejemplo los códigos de barras.</a:t>
            </a:r>
          </a:p>
          <a:p>
            <a:pPr algn="just"/>
            <a:r>
              <a:rPr lang="es-CO" dirty="0"/>
              <a:t>•	Se debe educar a los pacientes sobre la relevancia de la correcta identificación </a:t>
            </a:r>
          </a:p>
          <a:p>
            <a:pPr algn="just"/>
            <a:r>
              <a:rPr lang="es-CO" dirty="0"/>
              <a:t>•	Las políticas y los procedimientos de la organización  deben reforzar la utilización de una práctica de  identificación del paciente consistente en todas las situaciones y en todas las áreas de la institución</a:t>
            </a:r>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33864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BARRERAS DE SEGURIDAD RECOMENDADA POR LA OMS</a:t>
            </a:r>
          </a:p>
        </p:txBody>
      </p:sp>
      <p:sp>
        <p:nvSpPr>
          <p:cNvPr id="3" name="Rectángulo 2"/>
          <p:cNvSpPr/>
          <p:nvPr/>
        </p:nvSpPr>
        <p:spPr>
          <a:xfrm>
            <a:off x="4544742" y="3244334"/>
            <a:ext cx="3102516" cy="646331"/>
          </a:xfrm>
          <a:prstGeom prst="rect">
            <a:avLst/>
          </a:prstGeom>
        </p:spPr>
        <p:txBody>
          <a:bodyPr wrap="none">
            <a:spAutoFit/>
          </a:bodyPr>
          <a:lstStyle/>
          <a:p>
            <a:r>
              <a:rPr lang="es-CO" dirty="0">
                <a:hlinkClick r:id="rId2"/>
              </a:rPr>
              <a:t>https://youtu.be/m5bPl9JhR90</a:t>
            </a:r>
            <a:endParaRPr lang="es-CO" dirty="0"/>
          </a:p>
          <a:p>
            <a:endParaRPr lang="es-CO" dirty="0"/>
          </a:p>
        </p:txBody>
      </p:sp>
      <p:sp>
        <p:nvSpPr>
          <p:cNvPr id="4" name="Rectángulo 3"/>
          <p:cNvSpPr/>
          <p:nvPr/>
        </p:nvSpPr>
        <p:spPr>
          <a:xfrm>
            <a:off x="4544742" y="3244334"/>
            <a:ext cx="3102516" cy="369332"/>
          </a:xfrm>
          <a:prstGeom prst="rect">
            <a:avLst/>
          </a:prstGeom>
        </p:spPr>
        <p:txBody>
          <a:bodyPr wrap="none">
            <a:spAutoFit/>
          </a:bodyPr>
          <a:lstStyle/>
          <a:p>
            <a:r>
              <a:rPr lang="es-CO" dirty="0"/>
              <a:t>https://youtu.be/m5bPl9JhR90</a:t>
            </a:r>
          </a:p>
        </p:txBody>
      </p:sp>
      <p:sp>
        <p:nvSpPr>
          <p:cNvPr id="5" name="Rectángulo 4"/>
          <p:cNvSpPr/>
          <p:nvPr/>
        </p:nvSpPr>
        <p:spPr>
          <a:xfrm>
            <a:off x="3211902" y="4658975"/>
            <a:ext cx="6096000" cy="1200329"/>
          </a:xfrm>
          <a:prstGeom prst="rect">
            <a:avLst/>
          </a:prstGeom>
        </p:spPr>
        <p:txBody>
          <a:bodyPr>
            <a:spAutoFit/>
          </a:bodyPr>
          <a:lstStyle/>
          <a:p>
            <a:r>
              <a:rPr lang="es-CO" dirty="0">
                <a:hlinkClick r:id="rId3"/>
              </a:rPr>
              <a:t>https://docs.google.com/forms/d/e/1FAIpQLSefgjUSq6QM-jXK43WTpnHVyxUbNzfH8nw26EblQHJyixWDow/viewform?usp=sf_link</a:t>
            </a:r>
            <a:endParaRPr lang="es-CO" dirty="0"/>
          </a:p>
          <a:p>
            <a:endParaRPr lang="es-CO" dirty="0"/>
          </a:p>
        </p:txBody>
      </p:sp>
      <p:pic>
        <p:nvPicPr>
          <p:cNvPr id="6" name="Imagen 5" descr="LOGO 1">
            <a:extLst>
              <a:ext uri="{FF2B5EF4-FFF2-40B4-BE49-F238E27FC236}">
                <a16:creationId xmlns:a16="http://schemas.microsoft.com/office/drawing/2014/main" id="{6992B91C-5DB5-4213-B562-51BF642D4C7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230289" y="3734276"/>
            <a:ext cx="1571625" cy="647700"/>
          </a:xfrm>
          <a:prstGeom prst="rect">
            <a:avLst/>
          </a:prstGeom>
          <a:noFill/>
          <a:ln>
            <a:noFill/>
          </a:ln>
        </p:spPr>
      </p:pic>
    </p:spTree>
    <p:extLst>
      <p:ext uri="{BB962C8B-B14F-4D97-AF65-F5344CB8AC3E}">
        <p14:creationId xmlns:p14="http://schemas.microsoft.com/office/powerpoint/2010/main" val="49594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a:t>Objetivo General</a:t>
            </a:r>
          </a:p>
        </p:txBody>
      </p:sp>
      <p:sp>
        <p:nvSpPr>
          <p:cNvPr id="3" name="Marcador de contenido 2"/>
          <p:cNvSpPr>
            <a:spLocks noGrp="1"/>
          </p:cNvSpPr>
          <p:nvPr>
            <p:ph idx="1"/>
          </p:nvPr>
        </p:nvSpPr>
        <p:spPr/>
        <p:txBody>
          <a:bodyPr>
            <a:normAutofit fontScale="92500" lnSpcReduction="20000"/>
          </a:bodyPr>
          <a:lstStyle/>
          <a:p>
            <a:pPr algn="just"/>
            <a:r>
              <a:rPr lang="es-CO" dirty="0"/>
              <a:t>Desarrollar y fortalecer el conocimiento técnico en la identificación de los pacientes y las habilidades para la aplicación de prácticas seguras  en todos los  integrantes  del equipo  de salud con el fin de prevenir la presencia de errores en la atención y disminuir la posibilidad de eventos adversos relacionados.</a:t>
            </a:r>
          </a:p>
          <a:p>
            <a:pPr algn="just"/>
            <a:r>
              <a:rPr lang="es-CO" dirty="0"/>
              <a:t>•Detectar cuáles son los errores o fallas en la atención clínica  relacionados con   la identificación del paciente.</a:t>
            </a:r>
          </a:p>
          <a:p>
            <a:pPr algn="just"/>
            <a:r>
              <a:rPr lang="es-CO" dirty="0"/>
              <a:t>•Identificar cuáles son los factores contributivos más comunes y de mayor impacto que favorecen los errores en la identificación del paciente.</a:t>
            </a:r>
          </a:p>
          <a:p>
            <a:pPr algn="just"/>
            <a:r>
              <a:rPr lang="es-CO" dirty="0"/>
              <a:t>•Identificar las barreras y defensas de seguridad más eficaces  y  su  aplicación para mitigar los errores en la identificación del paciente.</a:t>
            </a:r>
          </a:p>
          <a:p>
            <a:pPr algn="just"/>
            <a:r>
              <a:rPr lang="es-CO" dirty="0"/>
              <a:t>•Socializar los mecanismos de monitoreo y medición  recomendados  tanto  para el seguimiento a la aplicación de prácticas seguras  como  para  la  disminución  de fallas en la identificación de los pacientes.</a:t>
            </a:r>
          </a:p>
          <a:p>
            <a:pPr algn="just"/>
            <a:r>
              <a:rPr lang="es-CO" dirty="0"/>
              <a:t>•Presentar experiencias exitosas como guía en la aplicación de prácticas seguras.</a:t>
            </a:r>
          </a:p>
          <a:p>
            <a:pPr algn="just"/>
            <a:endParaRPr lang="es-CO"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194992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t>¿Por qué es importante garantizar una correcta identificación de los pacientes?</a:t>
            </a:r>
          </a:p>
        </p:txBody>
      </p:sp>
      <p:sp>
        <p:nvSpPr>
          <p:cNvPr id="3" name="Marcador de contenido 2"/>
          <p:cNvSpPr>
            <a:spLocks noGrp="1"/>
          </p:cNvSpPr>
          <p:nvPr>
            <p:ph idx="1"/>
          </p:nvPr>
        </p:nvSpPr>
        <p:spPr/>
        <p:txBody>
          <a:bodyPr/>
          <a:lstStyle/>
          <a:p>
            <a:pPr algn="just"/>
            <a:r>
              <a:rPr lang="es-CO" dirty="0"/>
              <a:t>La identificación incorrecta de los pacientes está determinada como causa fundamental de muchos errores, la Comisión conjunta, en Estados Unidos  de  América, ubicó la mejora de la exactitud de la identificación  del paciente  en el primer  lugar  de sus objetivos nacionales para la seguridad del paciente, presentados  en 2003  y éste continúa siendo un requisito para la acreditación.</a:t>
            </a:r>
          </a:p>
          <a:p>
            <a:pPr algn="just"/>
            <a:r>
              <a:rPr lang="es-CO" dirty="0"/>
              <a:t>La Organización Mundial de la Salud, OMS, incluye la identificación de pacientes  dentro de las «Nueve soluciones para la seguridad del paciente» a fin de ayudar a reducir el tributo de daños relacionados con la atención sanitaria que  pagan millo- </a:t>
            </a:r>
            <a:r>
              <a:rPr lang="es-CO" dirty="0" err="1"/>
              <a:t>nes</a:t>
            </a:r>
            <a:r>
              <a:rPr lang="es-CO" dirty="0"/>
              <a:t> de pacientes en todo el mundo. </a:t>
            </a:r>
          </a:p>
          <a:p>
            <a:endParaRPr lang="es-CO"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101642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3600" b="1" dirty="0"/>
              <a:t>¿CUÁLES SON LAS FALLAS MÁS COMUNES QUE CONLLEVAN A LOS  ERRORES  EN LA IDENTIFICACIÓN DE LOS PACIENTES? </a:t>
            </a:r>
          </a:p>
        </p:txBody>
      </p:sp>
      <p:sp>
        <p:nvSpPr>
          <p:cNvPr id="3" name="Marcador de contenido 2"/>
          <p:cNvSpPr>
            <a:spLocks noGrp="1"/>
          </p:cNvSpPr>
          <p:nvPr>
            <p:ph idx="1"/>
          </p:nvPr>
        </p:nvSpPr>
        <p:spPr/>
        <p:txBody>
          <a:bodyPr/>
          <a:lstStyle/>
          <a:p>
            <a:pPr marL="457200" indent="-457200" algn="just">
              <a:buFont typeface="+mj-lt"/>
              <a:buAutoNum type="arabicPeriod"/>
            </a:pPr>
            <a:r>
              <a:rPr lang="es-ES" b="1" dirty="0"/>
              <a:t>Ausencia de identificación </a:t>
            </a:r>
          </a:p>
          <a:p>
            <a:pPr marL="457200" indent="-457200" algn="just">
              <a:buFont typeface="+mj-lt"/>
              <a:buAutoNum type="arabicPeriod"/>
            </a:pPr>
            <a:r>
              <a:rPr lang="es-ES" b="1" dirty="0"/>
              <a:t>Manillas con información incorrecta</a:t>
            </a:r>
          </a:p>
          <a:p>
            <a:pPr marL="457200" indent="-457200" algn="just">
              <a:buFont typeface="+mj-lt"/>
              <a:buAutoNum type="arabicPeriod"/>
            </a:pPr>
            <a:r>
              <a:rPr lang="es-ES" b="1" dirty="0"/>
              <a:t>Similitud de nombres </a:t>
            </a:r>
          </a:p>
          <a:p>
            <a:pPr marL="457200" indent="-457200" algn="just">
              <a:buFont typeface="+mj-lt"/>
              <a:buAutoNum type="arabicPeriod"/>
            </a:pPr>
            <a:r>
              <a:rPr lang="es-ES" b="1" dirty="0"/>
              <a:t>Datos in- exactos</a:t>
            </a:r>
          </a:p>
          <a:p>
            <a:pPr marL="457200" indent="-457200" algn="just">
              <a:buFont typeface="+mj-lt"/>
              <a:buAutoNum type="arabicPeriod"/>
            </a:pPr>
            <a:r>
              <a:rPr lang="es-ES" b="1" dirty="0"/>
              <a:t>Traslados del paciente con inadecuado proceso de identificación</a:t>
            </a:r>
          </a:p>
          <a:p>
            <a:pPr marL="457200" indent="-457200" algn="just">
              <a:buFont typeface="+mj-lt"/>
              <a:buAutoNum type="arabicPeriod"/>
            </a:pPr>
            <a:r>
              <a:rPr lang="es-ES" b="1" dirty="0"/>
              <a:t>Ausencia de manillas</a:t>
            </a:r>
          </a:p>
          <a:p>
            <a:pPr marL="457200" indent="-457200" algn="just">
              <a:buFont typeface="+mj-lt"/>
              <a:buAutoNum type="arabicPeriod"/>
            </a:pPr>
            <a:r>
              <a:rPr lang="es-ES" b="1" dirty="0"/>
              <a:t>Inexistencia de protocolos estandarizados que ocasionan errores en la persona equivocada, los procedimientos del lugar equivocados, errores de medicación, los errores de transfusión y los errores de las pruebas de diagnóstico</a:t>
            </a:r>
            <a:endParaRPr lang="es-CO" b="1"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79707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59970"/>
            <a:ext cx="10058400" cy="1450757"/>
          </a:xfrm>
        </p:spPr>
        <p:txBody>
          <a:bodyPr>
            <a:noAutofit/>
          </a:bodyPr>
          <a:lstStyle/>
          <a:p>
            <a:pPr algn="ctr"/>
            <a:r>
              <a:rPr lang="es-CO" sz="3200" b="1" dirty="0"/>
              <a:t>¿Cuáles son las prácticas seguras más eficaces para evitar eventos adversos relacionados con la identificación del paciente? </a:t>
            </a:r>
          </a:p>
        </p:txBody>
      </p:sp>
      <p:sp>
        <p:nvSpPr>
          <p:cNvPr id="3" name="Marcador de contenido 2"/>
          <p:cNvSpPr>
            <a:spLocks noGrp="1"/>
          </p:cNvSpPr>
          <p:nvPr>
            <p:ph idx="1"/>
          </p:nvPr>
        </p:nvSpPr>
        <p:spPr/>
        <p:txBody>
          <a:bodyPr>
            <a:normAutofit lnSpcReduction="10000"/>
          </a:bodyPr>
          <a:lstStyle/>
          <a:p>
            <a:pPr algn="just"/>
            <a:r>
              <a:rPr lang="es-CO" dirty="0"/>
              <a:t>Se recomienda que las instituciones organicen una serie de procedimientos para la identificación de los pacientes en el momento de su ingreso al sistema y posteriormente en cada uno de los pasos involucrados del proceso de tratamiento, por los diferentes miembros del equipo de salud involucrado en su atención. El proceso debe incluir, por lo menos, dos identificadores, el primero  inicia  con  el nombre  completo del paciente y el segundo se relacionada con la fecha de nacimiento, numero de historia clínica u otro número de identificación disponible para el paciente; así mismo considerar especificidades para la adecuada identificación  de  pacientes  con  barreras de lenguaje u otras necesidades especiales.</a:t>
            </a:r>
          </a:p>
          <a:p>
            <a:pPr algn="just"/>
            <a:r>
              <a:rPr lang="es-CO" dirty="0"/>
              <a:t>Los pacientes deben recibir una manilla al ingreso a la institución y esta debe ser utilizada durante su estadía mientras recibe tratamiento.</a:t>
            </a:r>
          </a:p>
          <a:p>
            <a:r>
              <a:rPr lang="es-CO" dirty="0"/>
              <a:t>Se recomienda identificar al recién nacido en presencia de la madre, mediante un brazalete con la siguiente información: nombre y documento de la madre, fecha y hora de nacimiento y género.</a:t>
            </a:r>
          </a:p>
          <a:p>
            <a:endParaRPr lang="es-CO"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3363734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3600" b="1" dirty="0"/>
              <a:t>¿Cómo se implementan prácticas seguras para  evitar  errores  en la identificación de los pacientes? </a:t>
            </a:r>
          </a:p>
        </p:txBody>
      </p:sp>
      <p:sp>
        <p:nvSpPr>
          <p:cNvPr id="3" name="Marcador de contenido 2"/>
          <p:cNvSpPr>
            <a:spLocks noGrp="1"/>
          </p:cNvSpPr>
          <p:nvPr>
            <p:ph idx="1"/>
          </p:nvPr>
        </p:nvSpPr>
        <p:spPr/>
        <p:txBody>
          <a:bodyPr>
            <a:normAutofit lnSpcReduction="10000"/>
          </a:bodyPr>
          <a:lstStyle/>
          <a:p>
            <a:pPr lvl="1" algn="just">
              <a:buFont typeface="Wingdings" panose="05000000000000000000" pitchFamily="2" charset="2"/>
              <a:buChar char="v"/>
            </a:pPr>
            <a:r>
              <a:rPr lang="es-ES" dirty="0"/>
              <a:t>Hagan énfasis en la responsabilidad principal de los trabajadores de la atención sanitaria de </a:t>
            </a:r>
            <a:r>
              <a:rPr lang="es-ES" b="1" u="sng" dirty="0"/>
              <a:t>verificar</a:t>
            </a:r>
            <a:r>
              <a:rPr lang="es-ES" dirty="0"/>
              <a:t> la identidad de los pacientes y hacer </a:t>
            </a:r>
            <a:r>
              <a:rPr lang="es-ES" b="1" dirty="0"/>
              <a:t>coincidir</a:t>
            </a:r>
            <a:r>
              <a:rPr lang="es-ES" dirty="0"/>
              <a:t> los pacientes correctos con la atención correcta (por ejemplo, resultados de análisis de laboratorio, muestras, procedimientos) antes de administrar la atención.</a:t>
            </a:r>
            <a:endParaRPr lang="es-CO" sz="1050" dirty="0"/>
          </a:p>
          <a:p>
            <a:pPr lvl="1" algn="just">
              <a:buFont typeface="Wingdings" panose="05000000000000000000" pitchFamily="2" charset="2"/>
              <a:buChar char="v"/>
            </a:pPr>
            <a:r>
              <a:rPr lang="es-ES" dirty="0"/>
              <a:t>Fomenten el uso de, al menos, </a:t>
            </a:r>
            <a:r>
              <a:rPr lang="es-ES" b="1" dirty="0"/>
              <a:t>dos identificadores </a:t>
            </a:r>
            <a:r>
              <a:rPr lang="es-ES" dirty="0"/>
              <a:t>(por ejemplo, nombre y fecha de nacimiento) para verificar la identidad de un paciente en el momento de la admisión o de la transferencia a otro hospital o entorno de atención y previo a la administración de la atención. </a:t>
            </a:r>
            <a:r>
              <a:rPr lang="es-ES" b="1" dirty="0"/>
              <a:t>Ninguno de estos identificadores debería ser el número de habitación del paciente y/o de la cama.</a:t>
            </a:r>
            <a:endParaRPr lang="es-CO" sz="1050" b="1" dirty="0"/>
          </a:p>
          <a:p>
            <a:pPr>
              <a:buFont typeface="Wingdings" panose="05000000000000000000" pitchFamily="2" charset="2"/>
              <a:buChar char="v"/>
            </a:pPr>
            <a:r>
              <a:rPr lang="es-CO" dirty="0"/>
              <a:t>Fomenten la participación de los pacientes en todas las etapas del proceso.</a:t>
            </a:r>
          </a:p>
          <a:p>
            <a:pPr>
              <a:buFont typeface="Wingdings" panose="05000000000000000000" pitchFamily="2" charset="2"/>
              <a:buChar char="v"/>
            </a:pPr>
            <a:r>
              <a:rPr lang="es-CO" dirty="0"/>
              <a:t>Fomenten el etiquetado de los recipientes utilizados para la sangre y demás muestras en presencia del paciente.</a:t>
            </a:r>
          </a:p>
          <a:p>
            <a:pPr>
              <a:buFont typeface="Wingdings" panose="05000000000000000000" pitchFamily="2" charset="2"/>
              <a:buChar char="v"/>
            </a:pPr>
            <a:r>
              <a:rPr lang="es-CO" dirty="0"/>
              <a:t>Proporcionen protocolos claros para conservar la identidad de las muestras del paciente durante los procesos pre analíticos, analíticos y pos analíticos.</a:t>
            </a:r>
          </a:p>
          <a:p>
            <a:endParaRPr lang="es-CO"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3982568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Caso 1</a:t>
            </a:r>
          </a:p>
        </p:txBody>
      </p:sp>
      <p:sp>
        <p:nvSpPr>
          <p:cNvPr id="3" name="Marcador de contenido 2"/>
          <p:cNvSpPr>
            <a:spLocks noGrp="1"/>
          </p:cNvSpPr>
          <p:nvPr>
            <p:ph idx="1"/>
          </p:nvPr>
        </p:nvSpPr>
        <p:spPr/>
        <p:txBody>
          <a:bodyPr>
            <a:normAutofit fontScale="92500" lnSpcReduction="20000"/>
          </a:bodyPr>
          <a:lstStyle/>
          <a:p>
            <a:pPr algn="just"/>
            <a:r>
              <a:rPr lang="es-CO" dirty="0"/>
              <a:t>Durante el turno de la noche del sábado, la enfermera nueva en el servicio, prepara los medicamentos y los deja todos en la misma  bandeja en diferente posición  para  no confundirse: los de las camas A hacía arriba y los de las camas B hacia abajo. Ingresa a la habitación 305, en donde el bombillo de la habitación se encontraba dañado. Administró por error toda la  medicación  de un paciente  a su  compañero  de habitación,  por la oscuridad omitió identificar al paciente, no vio los nombres en    la cabecera de la cama y confundió el orden de los medicamentos. El paciente no sufrió daños.</a:t>
            </a:r>
          </a:p>
          <a:p>
            <a:pPr algn="just"/>
            <a:r>
              <a:rPr lang="es-CO" dirty="0"/>
              <a:t>INVESTIGACIÓN:</a:t>
            </a:r>
          </a:p>
          <a:p>
            <a:pPr algn="just"/>
            <a:r>
              <a:rPr lang="es-CO" dirty="0"/>
              <a:t>El comité de seguridad se reúne e inicia la investigación. A continuación se describe:</a:t>
            </a:r>
          </a:p>
          <a:p>
            <a:pPr algn="just"/>
            <a:r>
              <a:rPr lang="es-CO" dirty="0"/>
              <a:t>El referente de seguridad llama a entrevista  a la enfermera de turno para preguntar  el desarrollo del evento interrogando de la siguiente forma:</a:t>
            </a:r>
          </a:p>
          <a:p>
            <a:pPr algn="just"/>
            <a:r>
              <a:rPr lang="es-CO" dirty="0"/>
              <a:t>Referente: ¿en este servicio cómo están identificados los pacientes?</a:t>
            </a:r>
          </a:p>
          <a:p>
            <a:pPr algn="just"/>
            <a:r>
              <a:rPr lang="es-CO" dirty="0"/>
              <a:t>Enfermera: los pacientes se identifican con manillas, pero en la entrega de turno me informaron que se acabaron, la mayoría de los pacientes del piso no tenían.</a:t>
            </a:r>
          </a:p>
          <a:p>
            <a:endParaRPr lang="es-CO"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2763890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Investigación</a:t>
            </a:r>
          </a:p>
        </p:txBody>
      </p:sp>
      <p:sp>
        <p:nvSpPr>
          <p:cNvPr id="3" name="Marcador de contenido 2"/>
          <p:cNvSpPr>
            <a:spLocks noGrp="1"/>
          </p:cNvSpPr>
          <p:nvPr>
            <p:ph idx="1"/>
          </p:nvPr>
        </p:nvSpPr>
        <p:spPr/>
        <p:txBody>
          <a:bodyPr>
            <a:normAutofit lnSpcReduction="10000"/>
          </a:bodyPr>
          <a:lstStyle/>
          <a:p>
            <a:r>
              <a:rPr lang="es-CO" dirty="0"/>
              <a:t>Referente: ¿solicitó las manillas?</a:t>
            </a:r>
          </a:p>
          <a:p>
            <a:r>
              <a:rPr lang="es-CO" dirty="0"/>
              <a:t>Enfermera: hacia la media noche le pedí prestado a mi  compañera  del otro  piso, pero se me pasó el tiempo y no las alcance a colocar.</a:t>
            </a:r>
          </a:p>
          <a:p>
            <a:r>
              <a:rPr lang="es-CO" dirty="0"/>
              <a:t>Referente: ¿usted conoce el procedimiento y las fechas para la solicitud de las </a:t>
            </a:r>
            <a:r>
              <a:rPr lang="es-CO" dirty="0" err="1"/>
              <a:t>ma</a:t>
            </a:r>
            <a:r>
              <a:rPr lang="es-CO" dirty="0"/>
              <a:t>- </a:t>
            </a:r>
            <a:r>
              <a:rPr lang="es-CO" dirty="0" err="1"/>
              <a:t>nilla</a:t>
            </a:r>
            <a:r>
              <a:rPr lang="es-CO" dirty="0"/>
              <a:t>?</a:t>
            </a:r>
          </a:p>
          <a:p>
            <a:r>
              <a:rPr lang="es-CO" dirty="0"/>
              <a:t>Enfermera de turno: en este servicio es mi primer turno, no se cómo se piden.</a:t>
            </a:r>
          </a:p>
          <a:p>
            <a:r>
              <a:rPr lang="es-CO" dirty="0"/>
              <a:t>Referente: ¿los medicamentos que preparó para la administración fueron marcados con los nombres de los pacientes?</a:t>
            </a:r>
          </a:p>
          <a:p>
            <a:r>
              <a:rPr lang="es-CO" dirty="0"/>
              <a:t>Enfermera de turno: no, solo los ordené por camas.</a:t>
            </a:r>
          </a:p>
          <a:p>
            <a:r>
              <a:rPr lang="es-CO" dirty="0"/>
              <a:t>Referente: ¿al ingresar a la habitación, no había luz suficiente?</a:t>
            </a:r>
          </a:p>
          <a:p>
            <a:r>
              <a:rPr lang="es-CO" dirty="0"/>
              <a:t>Enfermera: el bombillo estaba fundido, solo veía con la luz que entraba por la ventana.</a:t>
            </a:r>
          </a:p>
          <a:p>
            <a:endParaRPr lang="es-CO"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150035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Análisis</a:t>
            </a:r>
          </a:p>
        </p:txBody>
      </p:sp>
      <p:sp>
        <p:nvSpPr>
          <p:cNvPr id="3" name="Marcador de contenido 2"/>
          <p:cNvSpPr>
            <a:spLocks noGrp="1"/>
          </p:cNvSpPr>
          <p:nvPr>
            <p:ph idx="1"/>
          </p:nvPr>
        </p:nvSpPr>
        <p:spPr/>
        <p:txBody>
          <a:bodyPr/>
          <a:lstStyle/>
          <a:p>
            <a:pPr algn="just"/>
            <a:r>
              <a:rPr lang="es-ES" dirty="0"/>
              <a:t>El comité de seguridad inicia con la presentación del caso y los hallazgos de la investigación realizada por el referente de seguridad; los participantes intervienen en la lluvia de ideas para identificar las fallas activas  y  por cada factor contributivo las posibles causas, incluyendo lo encontrado en la etapa de investigación. Para el caso presentado se identificó:</a:t>
            </a:r>
            <a:endParaRPr lang="es-CO" dirty="0"/>
          </a:p>
          <a:p>
            <a:endParaRPr lang="es-CO" dirty="0"/>
          </a:p>
        </p:txBody>
      </p:sp>
      <p:pic>
        <p:nvPicPr>
          <p:cNvPr id="4" name="Imagen 3" descr="LOGO 1">
            <a:extLst>
              <a:ext uri="{FF2B5EF4-FFF2-40B4-BE49-F238E27FC236}">
                <a16:creationId xmlns:a16="http://schemas.microsoft.com/office/drawing/2014/main" id="{6992B91C-5DB5-4213-B562-51BF642D4C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620375" y="6210300"/>
            <a:ext cx="1571625" cy="647700"/>
          </a:xfrm>
          <a:prstGeom prst="rect">
            <a:avLst/>
          </a:prstGeom>
          <a:noFill/>
          <a:ln>
            <a:noFill/>
          </a:ln>
        </p:spPr>
      </p:pic>
    </p:spTree>
    <p:extLst>
      <p:ext uri="{BB962C8B-B14F-4D97-AF65-F5344CB8AC3E}">
        <p14:creationId xmlns:p14="http://schemas.microsoft.com/office/powerpoint/2010/main" val="925710967"/>
      </p:ext>
    </p:extLst>
  </p:cSld>
  <p:clrMapOvr>
    <a:masterClrMapping/>
  </p:clrMapOvr>
</p:sld>
</file>

<file path=ppt/theme/theme1.xml><?xml version="1.0" encoding="utf-8"?>
<a:theme xmlns:a="http://schemas.openxmlformats.org/drawingml/2006/main" name="Retrospección">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229</TotalTime>
  <Words>1324</Words>
  <Application>Microsoft Office PowerPoint</Application>
  <PresentationFormat>Panorámica</PresentationFormat>
  <Paragraphs>58</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Calibri</vt:lpstr>
      <vt:lpstr>Calibri Light</vt:lpstr>
      <vt:lpstr>Wingdings</vt:lpstr>
      <vt:lpstr>Retrospección</vt:lpstr>
      <vt:lpstr>IDENTIFICACIÓN DEL PACIENTE</vt:lpstr>
      <vt:lpstr>Objetivo General</vt:lpstr>
      <vt:lpstr>¿Por qué es importante garantizar una correcta identificación de los pacientes?</vt:lpstr>
      <vt:lpstr>¿CUÁLES SON LAS FALLAS MÁS COMUNES QUE CONLLEVAN A LOS  ERRORES  EN LA IDENTIFICACIÓN DE LOS PACIENTES? </vt:lpstr>
      <vt:lpstr>¿Cuáles son las prácticas seguras más eficaces para evitar eventos adversos relacionados con la identificación del paciente? </vt:lpstr>
      <vt:lpstr>¿Cómo se implementan prácticas seguras para  evitar  errores  en la identificación de los pacientes? </vt:lpstr>
      <vt:lpstr>Caso 1</vt:lpstr>
      <vt:lpstr>Investigación</vt:lpstr>
      <vt:lpstr>Análisis</vt:lpstr>
      <vt:lpstr>Análisis</vt:lpstr>
      <vt:lpstr>Conclusiones</vt:lpstr>
      <vt:lpstr>BARRERAS DE SEGURIDAD RECOMENDADA POR LA OMS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IDENTIFICACIÓN DEL PACIENTE</dc:title>
  <dc:creator>Admin</dc:creator>
  <cp:lastModifiedBy>ADRIANA LINARES</cp:lastModifiedBy>
  <cp:revision>10</cp:revision>
  <dcterms:created xsi:type="dcterms:W3CDTF">2020-08-24T22:53:26Z</dcterms:created>
  <dcterms:modified xsi:type="dcterms:W3CDTF">2020-12-02T21:32:49Z</dcterms:modified>
</cp:coreProperties>
</file>